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53" r:id="rId1"/>
    <p:sldMasterId id="2147483808" r:id="rId2"/>
  </p:sldMasterIdLst>
  <p:notesMasterIdLst>
    <p:notesMasterId r:id="rId66"/>
  </p:notesMasterIdLst>
  <p:handoutMasterIdLst>
    <p:handoutMasterId r:id="rId67"/>
  </p:handoutMasterIdLst>
  <p:sldIdLst>
    <p:sldId id="768" r:id="rId3"/>
    <p:sldId id="770" r:id="rId4"/>
    <p:sldId id="771" r:id="rId5"/>
    <p:sldId id="782" r:id="rId6"/>
    <p:sldId id="723" r:id="rId7"/>
    <p:sldId id="787" r:id="rId8"/>
    <p:sldId id="785" r:id="rId9"/>
    <p:sldId id="724" r:id="rId10"/>
    <p:sldId id="732" r:id="rId11"/>
    <p:sldId id="725" r:id="rId12"/>
    <p:sldId id="727" r:id="rId13"/>
    <p:sldId id="778" r:id="rId14"/>
    <p:sldId id="735" r:id="rId15"/>
    <p:sldId id="734" r:id="rId16"/>
    <p:sldId id="784" r:id="rId17"/>
    <p:sldId id="737" r:id="rId18"/>
    <p:sldId id="738" r:id="rId19"/>
    <p:sldId id="741" r:id="rId20"/>
    <p:sldId id="739" r:id="rId21"/>
    <p:sldId id="740" r:id="rId22"/>
    <p:sldId id="742" r:id="rId23"/>
    <p:sldId id="743" r:id="rId24"/>
    <p:sldId id="744" r:id="rId25"/>
    <p:sldId id="745" r:id="rId26"/>
    <p:sldId id="746" r:id="rId27"/>
    <p:sldId id="747" r:id="rId28"/>
    <p:sldId id="748" r:id="rId29"/>
    <p:sldId id="749" r:id="rId30"/>
    <p:sldId id="750" r:id="rId31"/>
    <p:sldId id="751" r:id="rId32"/>
    <p:sldId id="752" r:id="rId33"/>
    <p:sldId id="753" r:id="rId34"/>
    <p:sldId id="754" r:id="rId35"/>
    <p:sldId id="755" r:id="rId36"/>
    <p:sldId id="793" r:id="rId37"/>
    <p:sldId id="794" r:id="rId38"/>
    <p:sldId id="795" r:id="rId39"/>
    <p:sldId id="756" r:id="rId40"/>
    <p:sldId id="781" r:id="rId41"/>
    <p:sldId id="801" r:id="rId42"/>
    <p:sldId id="802" r:id="rId43"/>
    <p:sldId id="805" r:id="rId44"/>
    <p:sldId id="803" r:id="rId45"/>
    <p:sldId id="806" r:id="rId46"/>
    <p:sldId id="812" r:id="rId47"/>
    <p:sldId id="813" r:id="rId48"/>
    <p:sldId id="764" r:id="rId49"/>
    <p:sldId id="808" r:id="rId50"/>
    <p:sldId id="792" r:id="rId51"/>
    <p:sldId id="811" r:id="rId52"/>
    <p:sldId id="809" r:id="rId53"/>
    <p:sldId id="780" r:id="rId54"/>
    <p:sldId id="757" r:id="rId55"/>
    <p:sldId id="758" r:id="rId56"/>
    <p:sldId id="759" r:id="rId57"/>
    <p:sldId id="760" r:id="rId58"/>
    <p:sldId id="761" r:id="rId59"/>
    <p:sldId id="762" r:id="rId60"/>
    <p:sldId id="777" r:id="rId61"/>
    <p:sldId id="783" r:id="rId62"/>
    <p:sldId id="789" r:id="rId63"/>
    <p:sldId id="790" r:id="rId64"/>
    <p:sldId id="791" r:id="rId65"/>
  </p:sldIdLst>
  <p:sldSz cx="9144000" cy="6858000" type="screen4x3"/>
  <p:notesSz cx="6858000" cy="92964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BFB3"/>
    <a:srgbClr val="2AD04C"/>
    <a:srgbClr val="CC0000"/>
    <a:srgbClr val="FFFF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1390" autoAdjust="0"/>
    <p:restoredTop sz="71695" autoAdjust="0"/>
  </p:normalViewPr>
  <p:slideViewPr>
    <p:cSldViewPr>
      <p:cViewPr varScale="1">
        <p:scale>
          <a:sx n="69" d="100"/>
          <a:sy n="69" d="100"/>
        </p:scale>
        <p:origin x="296" y="4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91" d="100"/>
          <a:sy n="91" d="100"/>
        </p:scale>
        <p:origin x="-1832" y="-104"/>
      </p:cViewPr>
      <p:guideLst>
        <p:guide orient="horz" pos="2928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presProps" Target="presProps.xml"/><Relationship Id="rId7" Type="http://schemas.openxmlformats.org/officeDocument/2006/relationships/slide" Target="slides/slide5.xml"/><Relationship Id="rId71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handoutMaster" Target="handoutMasters/handout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651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23" tIns="45711" rIns="91423" bIns="45711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Times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301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651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23" tIns="45711" rIns="91423" bIns="45711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301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31263"/>
            <a:ext cx="2971800" cy="46513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23" tIns="45711" rIns="91423" bIns="45711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Times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301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831263"/>
            <a:ext cx="2971800" cy="46513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23" tIns="45711" rIns="91423" bIns="45711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" charset="0"/>
              </a:defRPr>
            </a:lvl1pPr>
          </a:lstStyle>
          <a:p>
            <a:pPr>
              <a:defRPr/>
            </a:pPr>
            <a:fld id="{AF0B640B-7E1A-EF45-B8E3-7FD4D2E42BE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3" tIns="45711" rIns="91423" bIns="45711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Times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3" tIns="45711" rIns="91423" bIns="45711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560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04900" y="696913"/>
            <a:ext cx="4648200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922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416425"/>
            <a:ext cx="5029200" cy="4183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3" tIns="45711" rIns="91423" bIns="4571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922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31263"/>
            <a:ext cx="2971800" cy="46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3" tIns="45711" rIns="91423" bIns="45711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Times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22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831263"/>
            <a:ext cx="2971800" cy="46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3" tIns="45711" rIns="91423" bIns="45711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" charset="0"/>
              </a:defRPr>
            </a:lvl1pPr>
          </a:lstStyle>
          <a:p>
            <a:pPr>
              <a:defRPr/>
            </a:pPr>
            <a:fld id="{84A9143E-C0A6-6C42-A5BD-001B72EEB27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1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7762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  <p:sp>
        <p:nvSpPr>
          <p:cNvPr id="117763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578319FB-6CC9-494E-9FAB-82B4869C5606}" type="slidenum">
              <a:rPr lang="en-US" altLang="en-US" sz="1200">
                <a:latin typeface="Times" charset="0"/>
              </a:rPr>
              <a:pPr/>
              <a:t>1</a:t>
            </a:fld>
            <a:endParaRPr lang="en-US" altLang="en-US" sz="1200">
              <a:latin typeface="Times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22F4EC39-7C95-BD45-87D9-B64B3192BC8B}" type="slidenum">
              <a:rPr lang="en-US" altLang="en-US" sz="1200">
                <a:latin typeface="Times" charset="0"/>
              </a:rPr>
              <a:pPr/>
              <a:t>12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40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409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r>
              <a:rPr lang="en-US" altLang="en-US">
                <a:latin typeface="Times New Roman" charset="0"/>
              </a:rPr>
              <a:t>Breakout demo!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28430B08-FBD8-0846-B79E-7033B56DAF7E}" type="slidenum">
              <a:rPr lang="en-US" altLang="en-US" sz="1200">
                <a:latin typeface="Times" charset="0"/>
              </a:rPr>
              <a:pPr/>
              <a:t>13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430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430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r>
              <a:rPr lang="en-US" altLang="en-US">
                <a:latin typeface="Times New Roman" charset="0"/>
              </a:rPr>
              <a:t>Breakout demo!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5058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>
                <a:latin typeface="Times New Roman" charset="0"/>
              </a:rPr>
              <a:t>First, it is okay! Everyone learns at a different pace.</a:t>
            </a:r>
          </a:p>
          <a:p>
            <a:endParaRPr lang="en-US" altLang="en-US" dirty="0">
              <a:latin typeface="Times New Roman" charset="0"/>
            </a:endParaRPr>
          </a:p>
          <a:p>
            <a:r>
              <a:rPr lang="en-US" altLang="en-US" dirty="0">
                <a:latin typeface="Times New Roman" charset="0"/>
              </a:rPr>
              <a:t>Ask for help.</a:t>
            </a:r>
          </a:p>
          <a:p>
            <a:endParaRPr lang="en-US" altLang="en-US" dirty="0">
              <a:latin typeface="Times New Roman" charset="0"/>
            </a:endParaRPr>
          </a:p>
          <a:p>
            <a:r>
              <a:rPr lang="fr-FR" dirty="0"/>
              <a:t>ça va! Tout le monde apprend à un rythme différent. Demander de l'aide.</a:t>
            </a:r>
            <a:endParaRPr lang="en-US" altLang="en-US" dirty="0">
              <a:latin typeface="Times New Roman" charset="0"/>
            </a:endParaRPr>
          </a:p>
        </p:txBody>
      </p:sp>
      <p:sp>
        <p:nvSpPr>
          <p:cNvPr id="4505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AAB47CEA-3CA0-B643-8C49-2B9A45DD4BB6}" type="slidenum">
              <a:rPr lang="en-US" altLang="en-US" sz="1200">
                <a:latin typeface="Times" charset="0"/>
              </a:rPr>
              <a:pPr/>
              <a:t>14</a:t>
            </a:fld>
            <a:endParaRPr lang="en-US" altLang="en-US" sz="1200">
              <a:latin typeface="Times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5058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>
                <a:latin typeface="Times New Roman" charset="0"/>
              </a:rPr>
              <a:t>First, it is okay! Everyone learns at a different pace.</a:t>
            </a:r>
          </a:p>
          <a:p>
            <a:endParaRPr lang="en-US" altLang="en-US" dirty="0">
              <a:latin typeface="Times New Roman" charset="0"/>
            </a:endParaRPr>
          </a:p>
          <a:p>
            <a:r>
              <a:rPr lang="en-US" altLang="en-US" dirty="0">
                <a:latin typeface="Times New Roman" charset="0"/>
              </a:rPr>
              <a:t>Ask for help.</a:t>
            </a:r>
          </a:p>
          <a:p>
            <a:endParaRPr lang="en-US" altLang="en-US" dirty="0">
              <a:latin typeface="Times New Roman" charset="0"/>
            </a:endParaRPr>
          </a:p>
          <a:p>
            <a:r>
              <a:rPr lang="fr-FR" dirty="0"/>
              <a:t>ça va! Tout le monde apprend à un rythme différent. Demander de l'aide.</a:t>
            </a:r>
            <a:endParaRPr lang="en-US" altLang="en-US" dirty="0">
              <a:latin typeface="Times New Roman" charset="0"/>
            </a:endParaRPr>
          </a:p>
        </p:txBody>
      </p:sp>
      <p:sp>
        <p:nvSpPr>
          <p:cNvPr id="4505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AAB47CEA-3CA0-B643-8C49-2B9A45DD4BB6}" type="slidenum">
              <a:rPr lang="en-US" altLang="en-US" sz="1200">
                <a:latin typeface="Times" charset="0"/>
              </a:rPr>
              <a:pPr/>
              <a:t>15</a:t>
            </a:fld>
            <a:endParaRPr lang="en-US" altLang="en-US" sz="1200">
              <a:latin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1136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C2CC30AC-0944-2640-8BE3-A83D9E0409C6}" type="slidenum">
              <a:rPr lang="en-US" altLang="en-US" sz="1200">
                <a:latin typeface="Times" charset="0"/>
              </a:rPr>
              <a:pPr/>
              <a:t>16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491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r>
              <a:rPr lang="en-US" altLang="en-US" dirty="0">
                <a:latin typeface="Times New Roman" charset="0"/>
              </a:rPr>
              <a:t>Karel is a gentle introduction to programming</a:t>
            </a:r>
          </a:p>
          <a:p>
            <a:br>
              <a:rPr lang="en-US" dirty="0"/>
            </a:br>
            <a:r>
              <a:rPr kumimoji="1" lang="en-US" sz="1200" b="0" i="0" u="none" strike="noStrike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Karel </a:t>
            </a:r>
            <a:r>
              <a:rPr kumimoji="1" lang="en-US" sz="1200" b="0" i="0" u="none" strike="noStrike" kern="1200" dirty="0" err="1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est</a:t>
            </a:r>
            <a:r>
              <a:rPr kumimoji="1" lang="en-US" sz="1200" b="0" i="0" u="none" strike="noStrike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 </a:t>
            </a:r>
            <a:r>
              <a:rPr kumimoji="1" lang="en-US" sz="1200" b="0" i="0" u="none" strike="noStrike" kern="1200" dirty="0" err="1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une</a:t>
            </a:r>
            <a:r>
              <a:rPr kumimoji="1" lang="en-US" sz="1200" b="0" i="0" u="none" strike="noStrike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 introduction </a:t>
            </a:r>
            <a:r>
              <a:rPr kumimoji="1" lang="en-US" sz="1200" b="0" i="0" u="none" strike="noStrike" kern="1200" dirty="0" err="1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douce</a:t>
            </a:r>
            <a:r>
              <a:rPr kumimoji="1" lang="en-US" sz="1200" b="0" i="0" u="none" strike="noStrike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 </a:t>
            </a:r>
            <a:r>
              <a:rPr kumimoji="1" lang="en-US" sz="1200" b="0" i="0" u="none" strike="noStrike" kern="1200" dirty="0" err="1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à</a:t>
            </a:r>
            <a:r>
              <a:rPr kumimoji="1" lang="en-US" sz="1200" b="0" i="0" u="none" strike="noStrike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 la </a:t>
            </a:r>
            <a:r>
              <a:rPr kumimoji="1" lang="en-US" sz="1200" b="0" i="0" u="none" strike="noStrike" kern="1200" dirty="0" err="1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programmation</a:t>
            </a:r>
            <a:endParaRPr kumimoji="1" lang="en-US" sz="1200" b="0" i="0" u="none" strike="noStrike" kern="1200" dirty="0">
              <a:solidFill>
                <a:schemeClr val="tx1"/>
              </a:solidFill>
              <a:effectLst/>
              <a:latin typeface="Times New Roman" pitchFamily="18" charset="0"/>
              <a:ea typeface="+mn-ea"/>
              <a:cs typeface="+mn-cs"/>
            </a:endParaRPr>
          </a:p>
          <a:p>
            <a:endParaRPr kumimoji="1" lang="en-US" altLang="en-US" sz="1200" b="0" i="0" u="none" strike="noStrike" kern="1200" dirty="0">
              <a:solidFill>
                <a:schemeClr val="tx1"/>
              </a:solidFill>
              <a:effectLst/>
              <a:latin typeface="Times New Roman" pitchFamily="18" charset="0"/>
              <a:ea typeface="+mn-ea"/>
              <a:cs typeface="+mn-cs"/>
            </a:endParaRPr>
          </a:p>
          <a:p>
            <a:r>
              <a:rPr kumimoji="1" lang="en-US" altLang="en-US" sz="1200" b="0" i="0" u="none" strike="noStrike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Java </a:t>
            </a:r>
            <a:r>
              <a:rPr kumimoji="1" lang="en-US" altLang="en-US" sz="1200" b="0" i="0" u="none" strike="noStrike" kern="1200" dirty="0" err="1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est</a:t>
            </a:r>
            <a:r>
              <a:rPr kumimoji="1" lang="en-US" altLang="en-US" sz="1200" b="0" i="0" u="none" strike="noStrike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 </a:t>
            </a:r>
            <a:r>
              <a:rPr kumimoji="1" lang="en-US" altLang="en-US" sz="1200" b="0" i="0" u="none" strike="noStrike" kern="1200" dirty="0" err="1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une</a:t>
            </a:r>
            <a:r>
              <a:rPr kumimoji="1" lang="en-US" altLang="en-US" sz="1200" b="0" i="0" u="none" strike="noStrike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 </a:t>
            </a:r>
            <a:r>
              <a:rPr kumimoji="1" lang="en-US" altLang="en-US" sz="1200" b="0" i="0" u="none" strike="noStrike" kern="1200" dirty="0" err="1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lange</a:t>
            </a:r>
            <a:r>
              <a:rPr kumimoji="1" lang="en-US" altLang="en-US" sz="1200" b="0" i="0" u="none" strike="noStrike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 pour </a:t>
            </a:r>
            <a:r>
              <a:rPr kumimoji="1" lang="en-US" altLang="en-US" sz="1200" b="0" i="0" u="none" strike="noStrike" kern="1200" dirty="0" err="1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communiquer</a:t>
            </a:r>
            <a:r>
              <a:rPr kumimoji="1" lang="en-US" altLang="en-US" sz="1200" b="0" i="0" u="none" strike="noStrike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 avec </a:t>
            </a:r>
            <a:r>
              <a:rPr kumimoji="1" lang="en-US" altLang="en-US" sz="1200" b="0" i="0" u="none" strike="noStrike" kern="1200" dirty="0" err="1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l’oordinateur</a:t>
            </a:r>
            <a:r>
              <a:rPr kumimoji="1" lang="en-US" altLang="en-US" sz="1200" b="0" i="0" u="none" strike="noStrike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 </a:t>
            </a:r>
            <a:r>
              <a:rPr kumimoji="1" lang="en-US" altLang="en-US" sz="1200" b="0" i="0" u="none" strike="noStrike" kern="1200" dirty="0" err="1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comme</a:t>
            </a:r>
            <a:r>
              <a:rPr kumimoji="1" lang="en-US" altLang="en-US" sz="1200" b="0" i="0" u="none" strike="noStrike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 </a:t>
            </a:r>
            <a:r>
              <a:rPr kumimoji="1" lang="en-US" altLang="en-US" sz="1200" b="0" i="0" u="none" strike="noStrike" kern="1200" dirty="0" err="1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pular</a:t>
            </a:r>
            <a:r>
              <a:rPr kumimoji="1" lang="en-US" altLang="en-US" sz="1200" b="0" i="0" u="none" strike="noStrike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 </a:t>
            </a:r>
            <a:r>
              <a:rPr kumimoji="1" lang="en-US" altLang="en-US" sz="1200" b="0" i="0" u="none" strike="noStrike" kern="1200" dirty="0" err="1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est</a:t>
            </a:r>
            <a:r>
              <a:rPr kumimoji="1" lang="en-US" altLang="en-US" sz="1200" b="0" i="0" u="none" strike="noStrike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 un </a:t>
            </a:r>
            <a:r>
              <a:rPr kumimoji="1" lang="en-US" altLang="en-US" sz="1200" b="0" i="0" u="none" strike="noStrike" kern="1200" dirty="0" err="1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lange</a:t>
            </a:r>
            <a:endParaRPr lang="en-US" altLang="en-US" dirty="0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61A241B8-15DC-924F-AD2A-B2276AACE139}" type="slidenum">
              <a:rPr lang="en-US" altLang="en-US" sz="1200">
                <a:latin typeface="Times" charset="0"/>
              </a:rPr>
              <a:pPr/>
              <a:t>17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51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r>
              <a:rPr lang="fr-FR" dirty="0">
                <a:effectLst/>
              </a:rPr>
              <a:t>boussole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C7A56B99-01F2-DD4C-B6E0-139A3767F3C6}" type="slidenum">
              <a:rPr lang="en-US" altLang="en-US" sz="1200">
                <a:latin typeface="Times" charset="0"/>
              </a:rPr>
              <a:pPr/>
              <a:t>18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53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532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r>
              <a:rPr lang="en-US" altLang="en-US" dirty="0">
                <a:latin typeface="Times New Roman" charset="0"/>
              </a:rPr>
              <a:t>Like how </a:t>
            </a:r>
            <a:r>
              <a:rPr lang="en-US" altLang="en-US" dirty="0" err="1">
                <a:latin typeface="Times New Roman" charset="0"/>
              </a:rPr>
              <a:t>en</a:t>
            </a:r>
            <a:r>
              <a:rPr lang="en-US" altLang="en-US" dirty="0">
                <a:latin typeface="Times New Roman" charset="0"/>
              </a:rPr>
              <a:t> </a:t>
            </a:r>
            <a:r>
              <a:rPr lang="en-US" altLang="en-US" dirty="0" err="1">
                <a:latin typeface="Times New Roman" charset="0"/>
              </a:rPr>
              <a:t>pular</a:t>
            </a:r>
            <a:r>
              <a:rPr lang="en-US" altLang="en-US" dirty="0">
                <a:latin typeface="Times New Roman" charset="0"/>
              </a:rPr>
              <a:t> </a:t>
            </a:r>
            <a:r>
              <a:rPr lang="en-US" altLang="en-US" dirty="0" err="1">
                <a:latin typeface="Times New Roman" charset="0"/>
              </a:rPr>
              <a:t>il</a:t>
            </a:r>
            <a:r>
              <a:rPr lang="en-US" altLang="en-US" dirty="0">
                <a:latin typeface="Times New Roman" charset="0"/>
              </a:rPr>
              <a:t> </a:t>
            </a:r>
            <a:r>
              <a:rPr lang="en-US" altLang="en-US" dirty="0" err="1">
                <a:latin typeface="Times New Roman" charset="0"/>
              </a:rPr>
              <a:t>ya</a:t>
            </a:r>
            <a:r>
              <a:rPr lang="en-US" altLang="en-US" dirty="0">
                <a:latin typeface="Times New Roman" charset="0"/>
              </a:rPr>
              <a:t> some mots qui </a:t>
            </a:r>
            <a:r>
              <a:rPr lang="en-US" altLang="en-US" dirty="0" err="1">
                <a:latin typeface="Times New Roman" charset="0"/>
              </a:rPr>
              <a:t>sont</a:t>
            </a:r>
            <a:r>
              <a:rPr lang="en-US" altLang="en-US" dirty="0">
                <a:latin typeface="Times New Roman" charset="0"/>
              </a:rPr>
              <a:t> </a:t>
            </a:r>
            <a:r>
              <a:rPr lang="en-US" altLang="en-US" dirty="0" err="1">
                <a:latin typeface="Times New Roman" charset="0"/>
              </a:rPr>
              <a:t>francais</a:t>
            </a:r>
            <a:r>
              <a:rPr lang="en-US" altLang="en-US" dirty="0">
                <a:latin typeface="Times New Roman" charset="0"/>
              </a:rPr>
              <a:t> 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31D0F5B9-E0D4-6F42-8A3D-499CE114C98A}" type="slidenum">
              <a:rPr lang="en-US" altLang="en-US" sz="1200">
                <a:latin typeface="Times" charset="0"/>
              </a:rPr>
              <a:pPr/>
              <a:t>19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552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2A778A67-E092-A844-8E94-FD107ED3B79E}" type="slidenum">
              <a:rPr lang="en-US" altLang="en-US" sz="1200">
                <a:latin typeface="Times" charset="0"/>
              </a:rPr>
              <a:pPr/>
              <a:t>20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57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573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B21036F4-E1FD-754A-8630-74AF829DB21F}" type="slidenum">
              <a:rPr lang="en-US" altLang="en-US" sz="1200">
                <a:latin typeface="Times" charset="0"/>
              </a:rPr>
              <a:pPr/>
              <a:t>21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593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593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4A9143E-C0A6-6C42-A5BD-001B72EEB27F}" type="slidenum">
              <a:rPr lang="en-US" altLang="en-US" smtClean="0"/>
              <a:pPr>
                <a:defRPr/>
              </a:pPr>
              <a:t>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1111394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3A2E753F-FEBC-D241-B7BB-C4FA14530E70}" type="slidenum">
              <a:rPr lang="en-US" altLang="en-US" sz="1200">
                <a:latin typeface="Times" charset="0"/>
              </a:rPr>
              <a:pPr/>
              <a:t>22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61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614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4F924194-0130-2244-B71C-2D52ED05DE65}" type="slidenum">
              <a:rPr lang="en-US" altLang="en-US" sz="1200">
                <a:latin typeface="Times" charset="0"/>
              </a:rPr>
              <a:pPr/>
              <a:t>23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63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634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F8C78889-0A18-6D47-84B7-6304B7E7DAED}" type="slidenum">
              <a:rPr lang="en-US" altLang="en-US" sz="1200">
                <a:latin typeface="Times" charset="0"/>
              </a:rPr>
              <a:pPr/>
              <a:t>24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655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655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D3E2D38B-E6BA-B14F-801D-74AE20E2A80E}" type="slidenum">
              <a:rPr lang="en-US" altLang="en-US" sz="1200">
                <a:latin typeface="Times" charset="0"/>
              </a:rPr>
              <a:pPr/>
              <a:t>25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675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675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A693C7AE-4B06-2847-BB13-8EFCB2225DF9}" type="slidenum">
              <a:rPr lang="en-US" altLang="en-US" sz="1200">
                <a:latin typeface="Times" charset="0"/>
              </a:rPr>
              <a:pPr/>
              <a:t>26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69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0362E426-2ED2-D645-B792-56A6F551299C}" type="slidenum">
              <a:rPr lang="en-US" altLang="en-US" sz="1200">
                <a:latin typeface="Times" charset="0"/>
              </a:rPr>
              <a:pPr/>
              <a:t>27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716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716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23423932-CCD7-504D-882F-47BD8E166942}" type="slidenum">
              <a:rPr lang="en-US" altLang="en-US" sz="1200">
                <a:latin typeface="Times" charset="0"/>
              </a:rPr>
              <a:pPr/>
              <a:t>28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737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737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36271527-DDEB-F342-AFE7-E19EBA139261}" type="slidenum">
              <a:rPr lang="en-US" altLang="en-US" sz="1200">
                <a:latin typeface="Times" charset="0"/>
              </a:rPr>
              <a:pPr/>
              <a:t>29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757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757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B30E3C6B-536A-E044-B17D-36EECE971A7F}" type="slidenum">
              <a:rPr lang="en-US" altLang="en-US" sz="1200">
                <a:latin typeface="Times" charset="0"/>
              </a:rPr>
              <a:pPr/>
              <a:t>30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77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778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6BAFC2D4-C4BE-9A43-BE77-76C44DBAE414}" type="slidenum">
              <a:rPr lang="en-US" altLang="en-US" sz="1200">
                <a:latin typeface="Times" charset="0"/>
              </a:rPr>
              <a:pPr/>
              <a:t>31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798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798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8674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>
                <a:latin typeface="Times New Roman" charset="0"/>
              </a:rPr>
              <a:t>Electricity, </a:t>
            </a:r>
            <a:r>
              <a:rPr lang="en-US" altLang="en-US" dirty="0" err="1">
                <a:latin typeface="Times New Roman" charset="0"/>
              </a:rPr>
              <a:t>banjing</a:t>
            </a:r>
            <a:r>
              <a:rPr lang="en-US" altLang="en-US" dirty="0">
                <a:latin typeface="Times New Roman" charset="0"/>
              </a:rPr>
              <a:t> </a:t>
            </a:r>
          </a:p>
        </p:txBody>
      </p:sp>
      <p:sp>
        <p:nvSpPr>
          <p:cNvPr id="28675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CE884ADC-97B6-944D-A8CB-FFC36004FDBF}" type="slidenum">
              <a:rPr lang="en-US" altLang="en-US" sz="1200">
                <a:latin typeface="Times" charset="0"/>
              </a:rPr>
              <a:pPr/>
              <a:t>5</a:t>
            </a:fld>
            <a:endParaRPr lang="en-US" altLang="en-US" sz="1200">
              <a:latin typeface="Times" charset="0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28264685-9127-D34E-80C5-03B1920CB7CC}" type="slidenum">
              <a:rPr lang="en-US" altLang="en-US" sz="1200">
                <a:latin typeface="Times" charset="0"/>
              </a:rPr>
              <a:pPr/>
              <a:t>32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819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819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5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3906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r>
              <a:rPr lang="en-US" altLang="en-US" dirty="0">
                <a:latin typeface="Times New Roman" charset="0"/>
              </a:rPr>
              <a:t>Do together in the code </a:t>
            </a:r>
          </a:p>
        </p:txBody>
      </p:sp>
      <p:sp>
        <p:nvSpPr>
          <p:cNvPr id="123907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E9FDE378-8209-7744-900D-5A7C8AE16E55}" type="slidenum">
              <a:rPr lang="en-US" altLang="en-US" sz="1200">
                <a:latin typeface="Times" charset="0"/>
              </a:rPr>
              <a:pPr/>
              <a:t>33</a:t>
            </a:fld>
            <a:endParaRPr lang="en-US" altLang="en-US" sz="1200">
              <a:latin typeface="Times" charset="0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Walk through that code for 30 minutes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4A9143E-C0A6-6C42-A5BD-001B72EEB27F}" type="slidenum">
              <a:rPr lang="en-US" altLang="en-US" smtClean="0"/>
              <a:pPr>
                <a:defRPr/>
              </a:pPr>
              <a:t>34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3717420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6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4D365599-3166-804B-83DA-A7FA8BFB95D8}" type="slidenum">
              <a:rPr lang="en-US" altLang="en-US" sz="1200">
                <a:latin typeface="Times" charset="0"/>
              </a:rPr>
              <a:pPr/>
              <a:t>35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86019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3738"/>
            <a:ext cx="4572000" cy="3429000"/>
          </a:xfrm>
          <a:solidFill>
            <a:srgbClr val="FFFFFF"/>
          </a:solidFill>
          <a:ln/>
        </p:spPr>
      </p:sp>
      <p:sp>
        <p:nvSpPr>
          <p:cNvPr id="86020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685800" y="4341813"/>
            <a:ext cx="5487988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none" anchor="ctr"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758288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6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4D365599-3166-804B-83DA-A7FA8BFB95D8}" type="slidenum">
              <a:rPr lang="en-US" altLang="en-US" sz="1200">
                <a:latin typeface="Times" charset="0"/>
              </a:rPr>
              <a:pPr/>
              <a:t>36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86019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3738"/>
            <a:ext cx="4572000" cy="3429000"/>
          </a:xfrm>
          <a:solidFill>
            <a:srgbClr val="FFFFFF"/>
          </a:solidFill>
          <a:ln/>
        </p:spPr>
      </p:sp>
      <p:sp>
        <p:nvSpPr>
          <p:cNvPr id="86020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685800" y="4341813"/>
            <a:ext cx="5487988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none" anchor="ctr"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307990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6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4D365599-3166-804B-83DA-A7FA8BFB95D8}" type="slidenum">
              <a:rPr lang="en-US" altLang="en-US" sz="1200">
                <a:latin typeface="Times" charset="0"/>
              </a:rPr>
              <a:pPr/>
              <a:t>37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86019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3738"/>
            <a:ext cx="4572000" cy="3429000"/>
          </a:xfrm>
          <a:solidFill>
            <a:srgbClr val="FFFFFF"/>
          </a:solidFill>
          <a:ln/>
        </p:spPr>
      </p:sp>
      <p:sp>
        <p:nvSpPr>
          <p:cNvPr id="86020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685800" y="4341813"/>
            <a:ext cx="5487988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none" anchor="ctr"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686386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6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4D365599-3166-804B-83DA-A7FA8BFB95D8}" type="slidenum">
              <a:rPr lang="en-US" altLang="en-US" sz="1200">
                <a:latin typeface="Times" charset="0"/>
              </a:rPr>
              <a:pPr/>
              <a:t>38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86019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3738"/>
            <a:ext cx="4572000" cy="3429000"/>
          </a:xfrm>
          <a:solidFill>
            <a:srgbClr val="FFFFFF"/>
          </a:solidFill>
          <a:ln/>
        </p:spPr>
      </p:sp>
      <p:sp>
        <p:nvSpPr>
          <p:cNvPr id="86020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685800" y="4341813"/>
            <a:ext cx="5487988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none" anchor="ctr"/>
          <a:lstStyle/>
          <a:p>
            <a:endParaRPr lang="en-US" alt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B30E3C6B-536A-E044-B17D-36EECE971A7F}" type="slidenum">
              <a:rPr lang="en-US" altLang="en-US" sz="1200">
                <a:latin typeface="Times" charset="0"/>
              </a:rPr>
              <a:pPr/>
              <a:t>39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77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778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922638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B30E3C6B-536A-E044-B17D-36EECE971A7F}" type="slidenum">
              <a:rPr lang="en-US" altLang="en-US" sz="1200">
                <a:latin typeface="Times" charset="0"/>
              </a:rPr>
              <a:pPr/>
              <a:t>40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77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778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11465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B30E3C6B-536A-E044-B17D-36EECE971A7F}" type="slidenum">
              <a:rPr lang="en-US" altLang="en-US" sz="1200">
                <a:latin typeface="Times" charset="0"/>
              </a:rPr>
              <a:pPr/>
              <a:t>41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77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778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3561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8674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>
                <a:latin typeface="Times New Roman" charset="0"/>
              </a:rPr>
              <a:t>Electricity, </a:t>
            </a:r>
            <a:r>
              <a:rPr lang="en-US" altLang="en-US" dirty="0" err="1">
                <a:latin typeface="Times New Roman" charset="0"/>
              </a:rPr>
              <a:t>banjing</a:t>
            </a:r>
            <a:r>
              <a:rPr lang="en-US" altLang="en-US" dirty="0">
                <a:latin typeface="Times New Roman" charset="0"/>
              </a:rPr>
              <a:t> </a:t>
            </a:r>
          </a:p>
        </p:txBody>
      </p:sp>
      <p:sp>
        <p:nvSpPr>
          <p:cNvPr id="28675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CE884ADC-97B6-944D-A8CB-FFC36004FDBF}" type="slidenum">
              <a:rPr lang="en-US" altLang="en-US" sz="1200">
                <a:latin typeface="Times" charset="0"/>
              </a:rPr>
              <a:pPr/>
              <a:t>6</a:t>
            </a:fld>
            <a:endParaRPr lang="en-US" altLang="en-US" sz="1200">
              <a:latin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171911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B30E3C6B-536A-E044-B17D-36EECE971A7F}" type="slidenum">
              <a:rPr lang="en-US" altLang="en-US" sz="1200">
                <a:latin typeface="Times" charset="0"/>
              </a:rPr>
              <a:pPr/>
              <a:t>42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77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778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777036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B30E3C6B-536A-E044-B17D-36EECE971A7F}" type="slidenum">
              <a:rPr lang="en-US" altLang="en-US" sz="1200">
                <a:latin typeface="Times" charset="0"/>
              </a:rPr>
              <a:pPr/>
              <a:t>43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77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778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333111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B30E3C6B-536A-E044-B17D-36EECE971A7F}" type="slidenum">
              <a:rPr lang="en-US" altLang="en-US" sz="1200">
                <a:latin typeface="Times" charset="0"/>
              </a:rPr>
              <a:pPr/>
              <a:t>44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77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778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676152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B30E3C6B-536A-E044-B17D-36EECE971A7F}" type="slidenum">
              <a:rPr lang="en-US" altLang="en-US" sz="1200">
                <a:latin typeface="Times" charset="0"/>
              </a:rPr>
              <a:pPr/>
              <a:t>45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77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778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543732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B30E3C6B-536A-E044-B17D-36EECE971A7F}" type="slidenum">
              <a:rPr lang="en-US" altLang="en-US" sz="1200">
                <a:latin typeface="Times" charset="0"/>
              </a:rPr>
              <a:pPr/>
              <a:t>46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77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778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927000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B30E3C6B-536A-E044-B17D-36EECE971A7F}" type="slidenum">
              <a:rPr lang="en-US" altLang="en-US" sz="1200">
                <a:latin typeface="Times" charset="0"/>
              </a:rPr>
              <a:pPr/>
              <a:t>48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77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778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908829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B30E3C6B-536A-E044-B17D-36EECE971A7F}" type="slidenum">
              <a:rPr lang="en-US" altLang="en-US" sz="1200">
                <a:latin typeface="Times" charset="0"/>
              </a:rPr>
              <a:pPr/>
              <a:t>50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77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778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86780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6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4D365599-3166-804B-83DA-A7FA8BFB95D8}" type="slidenum">
              <a:rPr lang="en-US" altLang="en-US" sz="1200">
                <a:latin typeface="Times" charset="0"/>
              </a:rPr>
              <a:pPr/>
              <a:t>52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86019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3738"/>
            <a:ext cx="4572000" cy="3429000"/>
          </a:xfrm>
          <a:solidFill>
            <a:srgbClr val="FFFFFF"/>
          </a:solidFill>
          <a:ln/>
        </p:spPr>
      </p:sp>
      <p:sp>
        <p:nvSpPr>
          <p:cNvPr id="86020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685800" y="4341813"/>
            <a:ext cx="5487988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none" anchor="ctr"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291293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6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01E012F2-2A31-C940-959C-559122F87DAE}" type="slidenum">
              <a:rPr lang="en-US" altLang="en-US" sz="1200">
                <a:latin typeface="Times" charset="0"/>
              </a:rPr>
              <a:pPr/>
              <a:t>53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88067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3738"/>
            <a:ext cx="4572000" cy="3429000"/>
          </a:xfrm>
          <a:solidFill>
            <a:srgbClr val="FFFFFF"/>
          </a:solidFill>
          <a:ln/>
        </p:spPr>
      </p:sp>
      <p:sp>
        <p:nvSpPr>
          <p:cNvPr id="88068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685800" y="4341813"/>
            <a:ext cx="5487988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none" anchor="ctr"/>
          <a:lstStyle/>
          <a:p>
            <a:endParaRPr lang="en-US" alt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6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E5C2B4F7-BD9C-AE4A-9229-B43CB0645B22}" type="slidenum">
              <a:rPr lang="en-US" altLang="en-US" sz="1200">
                <a:latin typeface="Times" charset="0"/>
              </a:rPr>
              <a:pPr/>
              <a:t>54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90115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3738"/>
            <a:ext cx="4572000" cy="3429000"/>
          </a:xfrm>
          <a:solidFill>
            <a:srgbClr val="FFFFFF"/>
          </a:solidFill>
          <a:ln/>
        </p:spPr>
      </p:sp>
      <p:sp>
        <p:nvSpPr>
          <p:cNvPr id="90116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685800" y="4341813"/>
            <a:ext cx="5487988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none" anchor="ctr"/>
          <a:lstStyle/>
          <a:p>
            <a:endParaRPr lang="en-US" alt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8674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 New Roman" charset="0"/>
            </a:endParaRPr>
          </a:p>
        </p:txBody>
      </p:sp>
      <p:sp>
        <p:nvSpPr>
          <p:cNvPr id="28675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CE884ADC-97B6-944D-A8CB-FFC36004FDBF}" type="slidenum">
              <a:rPr lang="en-US" altLang="en-US" sz="1200">
                <a:latin typeface="Times" charset="0"/>
              </a:rPr>
              <a:pPr/>
              <a:t>7</a:t>
            </a:fld>
            <a:endParaRPr lang="en-US" altLang="en-US" sz="1200">
              <a:latin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306633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6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0282D045-5E00-924A-8F66-2F3753C1C8C6}" type="slidenum">
              <a:rPr lang="en-US" altLang="en-US" sz="1200">
                <a:latin typeface="Times" charset="0"/>
              </a:rPr>
              <a:pPr/>
              <a:t>55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92163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3738"/>
            <a:ext cx="4572000" cy="3429000"/>
          </a:xfrm>
          <a:solidFill>
            <a:srgbClr val="FFFFFF"/>
          </a:solidFill>
          <a:ln/>
        </p:spPr>
      </p:sp>
      <p:sp>
        <p:nvSpPr>
          <p:cNvPr id="92164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685800" y="4341813"/>
            <a:ext cx="5487988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none" anchor="ctr"/>
          <a:lstStyle/>
          <a:p>
            <a:endParaRPr lang="en-US" alt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6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23840F04-B366-7049-9C42-EB22DF456E5B}" type="slidenum">
              <a:rPr lang="en-US" altLang="en-US" sz="1200">
                <a:latin typeface="Times" charset="0"/>
              </a:rPr>
              <a:pPr/>
              <a:t>56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94211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3738"/>
            <a:ext cx="4572000" cy="3429000"/>
          </a:xfrm>
          <a:solidFill>
            <a:srgbClr val="FFFFFF"/>
          </a:solidFill>
          <a:ln/>
        </p:spPr>
      </p:sp>
      <p:sp>
        <p:nvSpPr>
          <p:cNvPr id="94212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685800" y="4341813"/>
            <a:ext cx="5487988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none" anchor="ctr"/>
          <a:lstStyle/>
          <a:p>
            <a:endParaRPr lang="en-US" alt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6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50985B27-D9DE-3547-9272-A7A9807EF76C}" type="slidenum">
              <a:rPr lang="en-US" altLang="en-US" sz="1200">
                <a:latin typeface="Times" charset="0"/>
              </a:rPr>
              <a:pPr/>
              <a:t>57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96259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3738"/>
            <a:ext cx="4572000" cy="3429000"/>
          </a:xfrm>
          <a:solidFill>
            <a:srgbClr val="FFFFFF"/>
          </a:solidFill>
          <a:ln/>
        </p:spPr>
      </p:sp>
      <p:sp>
        <p:nvSpPr>
          <p:cNvPr id="96260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685800" y="4341813"/>
            <a:ext cx="5487988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none" anchor="ctr"/>
          <a:lstStyle/>
          <a:p>
            <a:endParaRPr lang="en-US" alt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6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2EA3F6CB-9C90-8B47-8D9B-19FE53D67640}" type="slidenum">
              <a:rPr lang="en-US" altLang="en-US" sz="1200">
                <a:latin typeface="Times" charset="0"/>
              </a:rPr>
              <a:pPr/>
              <a:t>58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98307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3738"/>
            <a:ext cx="4572000" cy="3429000"/>
          </a:xfrm>
          <a:solidFill>
            <a:srgbClr val="FFFFFF"/>
          </a:solidFill>
          <a:ln/>
        </p:spPr>
      </p:sp>
      <p:sp>
        <p:nvSpPr>
          <p:cNvPr id="98308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685800" y="4341813"/>
            <a:ext cx="5487988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r>
              <a:rPr lang="en-US" altLang="en-US">
                <a:latin typeface="Times New Roman" charset="0"/>
              </a:rPr>
              <a:t>Talk about indentation</a:t>
            </a: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6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1D36BA5A-0A79-E641-8918-C7AB7EBD92D5}" type="slidenum">
              <a:rPr lang="en-US" altLang="en-US" sz="1200">
                <a:latin typeface="Times" charset="0"/>
              </a:rPr>
              <a:pPr/>
              <a:t>59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101379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3738"/>
            <a:ext cx="4572000" cy="3429000"/>
          </a:xfrm>
          <a:solidFill>
            <a:srgbClr val="FFFFFF"/>
          </a:solidFill>
          <a:ln/>
        </p:spPr>
      </p:sp>
      <p:sp>
        <p:nvSpPr>
          <p:cNvPr id="101380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685800" y="4341813"/>
            <a:ext cx="5487988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r>
              <a:rPr lang="en-US" altLang="en-US">
                <a:latin typeface="Times New Roman" charset="0"/>
              </a:rPr>
              <a:t>Talk about indentation</a:t>
            </a: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6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2EA3F6CB-9C90-8B47-8D9B-19FE53D67640}" type="slidenum">
              <a:rPr lang="en-US" altLang="en-US" sz="1200">
                <a:latin typeface="Times" charset="0"/>
              </a:rPr>
              <a:pPr/>
              <a:t>60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98307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3738"/>
            <a:ext cx="4572000" cy="3429000"/>
          </a:xfrm>
          <a:solidFill>
            <a:srgbClr val="FFFFFF"/>
          </a:solidFill>
          <a:ln/>
        </p:spPr>
      </p:sp>
      <p:sp>
        <p:nvSpPr>
          <p:cNvPr id="98308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685800" y="4341813"/>
            <a:ext cx="5487988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r>
              <a:rPr lang="en-US" altLang="en-US">
                <a:latin typeface="Times New Roman" charset="0"/>
              </a:rPr>
              <a:t>Talk about indentation</a:t>
            </a:r>
          </a:p>
        </p:txBody>
      </p:sp>
    </p:spTree>
    <p:extLst>
      <p:ext uri="{BB962C8B-B14F-4D97-AF65-F5344CB8AC3E}">
        <p14:creationId xmlns:p14="http://schemas.microsoft.com/office/powerpoint/2010/main" val="56947560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4A9143E-C0A6-6C42-A5BD-001B72EEB27F}" type="slidenum">
              <a:rPr lang="en-US" altLang="en-US" smtClean="0"/>
              <a:pPr>
                <a:defRPr/>
              </a:pPr>
              <a:t>62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83038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C7A56B99-01F2-DD4C-B6E0-139A3767F3C6}" type="slidenum">
              <a:rPr lang="en-US" altLang="en-US" sz="1200">
                <a:latin typeface="Times" charset="0"/>
              </a:rPr>
              <a:pPr/>
              <a:t>63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53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532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r>
              <a:rPr lang="en-US" altLang="en-US" dirty="0">
                <a:latin typeface="Times New Roman" charset="0"/>
              </a:rPr>
              <a:t>Like how </a:t>
            </a:r>
            <a:r>
              <a:rPr lang="en-US" altLang="en-US" dirty="0" err="1">
                <a:latin typeface="Times New Roman" charset="0"/>
              </a:rPr>
              <a:t>en</a:t>
            </a:r>
            <a:r>
              <a:rPr lang="en-US" altLang="en-US" dirty="0">
                <a:latin typeface="Times New Roman" charset="0"/>
              </a:rPr>
              <a:t> </a:t>
            </a:r>
            <a:r>
              <a:rPr lang="en-US" altLang="en-US" dirty="0" err="1">
                <a:latin typeface="Times New Roman" charset="0"/>
              </a:rPr>
              <a:t>pular</a:t>
            </a:r>
            <a:r>
              <a:rPr lang="en-US" altLang="en-US" dirty="0">
                <a:latin typeface="Times New Roman" charset="0"/>
              </a:rPr>
              <a:t> </a:t>
            </a:r>
            <a:r>
              <a:rPr lang="en-US" altLang="en-US" dirty="0" err="1">
                <a:latin typeface="Times New Roman" charset="0"/>
              </a:rPr>
              <a:t>il</a:t>
            </a:r>
            <a:r>
              <a:rPr lang="en-US" altLang="en-US" dirty="0">
                <a:latin typeface="Times New Roman" charset="0"/>
              </a:rPr>
              <a:t> </a:t>
            </a:r>
            <a:r>
              <a:rPr lang="en-US" altLang="en-US" dirty="0" err="1">
                <a:latin typeface="Times New Roman" charset="0"/>
              </a:rPr>
              <a:t>ya</a:t>
            </a:r>
            <a:r>
              <a:rPr lang="en-US" altLang="en-US" dirty="0">
                <a:latin typeface="Times New Roman" charset="0"/>
              </a:rPr>
              <a:t> some mots qui </a:t>
            </a:r>
            <a:r>
              <a:rPr lang="en-US" altLang="en-US" dirty="0" err="1">
                <a:latin typeface="Times New Roman" charset="0"/>
              </a:rPr>
              <a:t>sont</a:t>
            </a:r>
            <a:r>
              <a:rPr lang="en-US" altLang="en-US" dirty="0">
                <a:latin typeface="Times New Roman" charset="0"/>
              </a:rPr>
              <a:t> </a:t>
            </a:r>
            <a:r>
              <a:rPr lang="en-US" altLang="en-US" dirty="0" err="1">
                <a:latin typeface="Times New Roman" charset="0"/>
              </a:rPr>
              <a:t>francais</a:t>
            </a:r>
            <a:r>
              <a:rPr lang="en-US" altLang="en-US" dirty="0">
                <a:latin typeface="Times New Roman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465800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0722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fr-FR" dirty="0">
                <a:effectLst/>
              </a:rPr>
              <a:t>J'étudie ça à Stanford</a:t>
            </a:r>
            <a:br>
              <a:rPr lang="en-US" dirty="0"/>
            </a:br>
            <a:r>
              <a:rPr kumimoji="1" lang="en-US" sz="1200" b="0" i="0" u="none" strike="noStrike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Quelle </a:t>
            </a:r>
            <a:r>
              <a:rPr kumimoji="1" lang="en-US" sz="1200" b="0" i="0" u="none" strike="noStrike" kern="1200" dirty="0" err="1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expérience</a:t>
            </a:r>
            <a:r>
              <a:rPr kumimoji="1" lang="en-US" sz="1200" b="0" i="0" u="none" strike="noStrike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 </a:t>
            </a:r>
            <a:r>
              <a:rPr kumimoji="1" lang="en-US" sz="1200" b="0" i="0" u="none" strike="noStrike" kern="1200" dirty="0" err="1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avais</a:t>
            </a:r>
            <a:r>
              <a:rPr kumimoji="1" lang="en-US" sz="1200" b="0" i="0" u="none" strike="noStrike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-je </a:t>
            </a:r>
            <a:r>
              <a:rPr kumimoji="1" lang="en-US" sz="1200" b="0" i="0" u="none" strike="noStrike" kern="1200" dirty="0" err="1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quand</a:t>
            </a:r>
            <a:r>
              <a:rPr kumimoji="1" lang="en-US" sz="1200" b="0" i="0" u="none" strike="noStrike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 </a:t>
            </a:r>
            <a:r>
              <a:rPr kumimoji="1" lang="en-US" sz="1200" b="0" i="0" u="none" strike="noStrike" kern="1200" dirty="0" err="1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j'ai</a:t>
            </a:r>
            <a:r>
              <a:rPr kumimoji="1" lang="en-US" sz="1200" b="0" i="0" u="none" strike="noStrike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 fait </a:t>
            </a:r>
            <a:r>
              <a:rPr kumimoji="1" lang="en-US" sz="1200" b="0" i="0" u="none" strike="noStrike" kern="1200" dirty="0" err="1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ce</a:t>
            </a:r>
            <a:r>
              <a:rPr kumimoji="1" lang="en-US" sz="1200" b="0" i="0" u="none" strike="noStrike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 matériel pour la première </a:t>
            </a:r>
            <a:r>
              <a:rPr kumimoji="1" lang="en-US" sz="1200" b="0" i="0" u="none" strike="noStrike" kern="1200" dirty="0" err="1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fois</a:t>
            </a:r>
            <a:r>
              <a:rPr kumimoji="1" lang="en-US" sz="1200" b="0" i="0" u="none" strike="noStrike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? </a:t>
            </a:r>
            <a:r>
              <a:rPr kumimoji="1" lang="en-US" sz="1200" b="0" i="0" u="none" strike="noStrike" kern="1200" dirty="0" err="1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C'était</a:t>
            </a:r>
            <a:r>
              <a:rPr kumimoji="1" lang="en-US" sz="1200" b="0" i="0" u="none" strike="noStrike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 difficile pour </a:t>
            </a:r>
            <a:r>
              <a:rPr kumimoji="1" lang="en-US" sz="1200" b="0" i="0" u="none" strike="noStrike" kern="1200" dirty="0" err="1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moi</a:t>
            </a:r>
            <a:r>
              <a:rPr kumimoji="1" lang="en-US" sz="1200" b="0" i="0" u="none" strike="noStrike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 </a:t>
            </a:r>
            <a:r>
              <a:rPr kumimoji="1" lang="en-US" sz="1200" b="0" i="0" u="none" strike="noStrike" kern="1200" dirty="0" err="1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aussi</a:t>
            </a:r>
            <a:r>
              <a:rPr kumimoji="1" lang="en-US" sz="1200" b="0" i="0" u="none" strike="noStrike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.</a:t>
            </a:r>
          </a:p>
          <a:p>
            <a:endParaRPr lang="en-US" altLang="en-US" dirty="0">
              <a:latin typeface="Times New Roman" charset="0"/>
            </a:endParaRPr>
          </a:p>
          <a:p>
            <a:r>
              <a:rPr lang="fr-FR" dirty="0"/>
              <a:t>Nous voulons que vous réussissiez tous</a:t>
            </a:r>
          </a:p>
          <a:p>
            <a:endParaRPr lang="fr-FR" altLang="en-US" dirty="0">
              <a:latin typeface="Times New Roman" charset="0"/>
            </a:endParaRPr>
          </a:p>
          <a:p>
            <a:br>
              <a:rPr lang="en-US" dirty="0"/>
            </a:br>
            <a:r>
              <a:rPr kumimoji="1" lang="en-US" sz="1200" b="0" i="0" u="none" strike="noStrike" kern="1200" dirty="0" err="1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Mais</a:t>
            </a:r>
            <a:r>
              <a:rPr kumimoji="1" lang="en-US" sz="1200" b="0" i="0" u="none" strike="noStrike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 au fil des </a:t>
            </a:r>
            <a:r>
              <a:rPr kumimoji="1" lang="en-US" sz="1200" b="0" i="0" u="none" strike="noStrike" kern="1200" dirty="0" err="1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ans</a:t>
            </a:r>
            <a:r>
              <a:rPr kumimoji="1" lang="en-US" sz="1200" b="0" i="0" u="none" strike="noStrike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 et des </a:t>
            </a:r>
            <a:r>
              <a:rPr kumimoji="1" lang="en-US" sz="1200" b="0" i="0" u="none" strike="noStrike" kern="1200" dirty="0" err="1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années</a:t>
            </a:r>
            <a:r>
              <a:rPr kumimoji="1" lang="en-US" sz="1200" b="0" i="0" u="none" strike="noStrike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, nous </a:t>
            </a:r>
            <a:r>
              <a:rPr kumimoji="1" lang="en-US" sz="1200" b="0" i="0" u="none" strike="noStrike" kern="1200" dirty="0" err="1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avons</a:t>
            </a:r>
            <a:r>
              <a:rPr kumimoji="1" lang="en-US" sz="1200" b="0" i="0" u="none" strike="noStrike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 </a:t>
            </a:r>
            <a:r>
              <a:rPr kumimoji="1" lang="en-US" sz="1200" b="0" i="0" u="none" strike="noStrike" kern="1200" dirty="0" err="1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travaillé</a:t>
            </a:r>
            <a:r>
              <a:rPr kumimoji="1" lang="en-US" sz="1200" b="0" i="0" u="none" strike="noStrike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 sur </a:t>
            </a:r>
            <a:r>
              <a:rPr kumimoji="1" lang="en-US" sz="1200" b="0" i="0" u="none" strike="noStrike" kern="1200" dirty="0" err="1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notre</a:t>
            </a:r>
            <a:r>
              <a:rPr kumimoji="1" lang="en-US" sz="1200" b="0" i="0" u="none" strike="noStrike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 matériel pour que tout le monde </a:t>
            </a:r>
            <a:r>
              <a:rPr kumimoji="1" lang="en-US" sz="1200" b="0" i="0" u="none" strike="noStrike" kern="1200" dirty="0" err="1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passe</a:t>
            </a:r>
            <a:r>
              <a:rPr kumimoji="1" lang="en-US" sz="1200" b="0" i="0" u="none" strike="noStrike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 </a:t>
            </a:r>
            <a:r>
              <a:rPr kumimoji="1" lang="en-US" sz="1200" b="0" i="0" u="none" strike="noStrike" kern="1200" dirty="0" err="1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à</a:t>
            </a:r>
            <a:r>
              <a:rPr kumimoji="1" lang="en-US" sz="1200" b="0" i="0" u="none" strike="noStrike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 travers… </a:t>
            </a:r>
          </a:p>
          <a:p>
            <a:r>
              <a:rPr kumimoji="1" lang="en-US" sz="1200" b="0" i="0" u="none" strike="noStrike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Pas </a:t>
            </a:r>
            <a:r>
              <a:rPr kumimoji="1" lang="en-US" sz="1200" b="0" i="0" u="none" strike="noStrike" kern="1200" dirty="0" err="1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en</a:t>
            </a:r>
            <a:r>
              <a:rPr kumimoji="1" lang="en-US" sz="1200" b="0" i="0" u="none" strike="noStrike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 concurrence avec </a:t>
            </a:r>
            <a:r>
              <a:rPr kumimoji="1" lang="en-US" sz="1200" b="0" i="0" u="none" strike="noStrike" kern="1200" dirty="0" err="1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quelqu'un</a:t>
            </a:r>
            <a:r>
              <a:rPr kumimoji="1" lang="en-US" sz="1200" b="0" i="0" u="none" strike="noStrike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 </a:t>
            </a:r>
            <a:r>
              <a:rPr kumimoji="1" lang="en-US" sz="1200" b="0" i="0" u="none" strike="noStrike" kern="1200" dirty="0" err="1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d'autre</a:t>
            </a:r>
            <a:r>
              <a:rPr kumimoji="1" lang="en-US" sz="1200" b="0" i="0" u="none" strike="noStrike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 que </a:t>
            </a:r>
            <a:r>
              <a:rPr kumimoji="1" lang="en-US" sz="1200" b="0" i="0" u="none" strike="noStrike" kern="1200" dirty="0" err="1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vous-même</a:t>
            </a:r>
            <a:r>
              <a:rPr kumimoji="1" lang="en-US" sz="1200" b="0" i="0" u="none" strike="noStrike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. Tout le monde </a:t>
            </a:r>
            <a:r>
              <a:rPr kumimoji="1" lang="en-US" sz="1200" b="0" i="0" u="none" strike="noStrike" kern="1200" dirty="0" err="1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peut</a:t>
            </a:r>
            <a:r>
              <a:rPr kumimoji="1" lang="en-US" sz="1200" b="0" i="0" u="none" strike="noStrike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 </a:t>
            </a:r>
            <a:r>
              <a:rPr kumimoji="1" lang="en-US" sz="1200" b="0" i="0" u="none" strike="noStrike" kern="1200" dirty="0" err="1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gagner</a:t>
            </a:r>
            <a:r>
              <a:rPr kumimoji="1" lang="en-US" sz="1200" b="0" i="0" u="none" strike="noStrike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!</a:t>
            </a:r>
            <a:endParaRPr lang="en-US" altLang="en-US" dirty="0">
              <a:latin typeface="Times New Roman" charset="0"/>
            </a:endParaRPr>
          </a:p>
        </p:txBody>
      </p:sp>
      <p:sp>
        <p:nvSpPr>
          <p:cNvPr id="30723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635E909A-F031-7B45-8DF7-53183898F0D6}" type="slidenum">
              <a:rPr lang="en-US" altLang="en-US" sz="1200">
                <a:latin typeface="Times" charset="0"/>
              </a:rPr>
              <a:pPr/>
              <a:t>8</a:t>
            </a:fld>
            <a:endParaRPr lang="en-US" altLang="en-US" sz="1200">
              <a:latin typeface="Times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AF1EFC60-7825-3747-9577-A790FA387ACA}" type="slidenum">
              <a:rPr lang="en-US" altLang="en-US" sz="1200">
                <a:latin typeface="Times" charset="0"/>
              </a:rPr>
              <a:pPr/>
              <a:t>9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34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r>
              <a:rPr kumimoji="1" lang="en-US" sz="1200" b="0" i="0" u="none" strike="noStrike" kern="1200" dirty="0" err="1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Juste</a:t>
            </a:r>
            <a:r>
              <a:rPr kumimoji="1" lang="en-US" sz="1200" b="0" i="0" u="none" strike="noStrike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 </a:t>
            </a:r>
            <a:r>
              <a:rPr kumimoji="1" lang="en-US" sz="1200" b="0" i="0" u="none" strike="noStrike" kern="1200" dirty="0" err="1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besoin</a:t>
            </a:r>
            <a:r>
              <a:rPr kumimoji="1" lang="en-US" sz="1200" b="0" i="0" u="none" strike="noStrike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 de savoir comment </a:t>
            </a:r>
            <a:r>
              <a:rPr kumimoji="1" lang="en-US" sz="1200" b="0" i="0" u="none" strike="noStrike" kern="1200" dirty="0" err="1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allumer</a:t>
            </a:r>
            <a:r>
              <a:rPr kumimoji="1" lang="en-US" sz="1200" b="0" i="0" u="none" strike="noStrike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 un </a:t>
            </a:r>
            <a:r>
              <a:rPr kumimoji="1" lang="en-US" sz="1200" b="0" i="0" u="none" strike="noStrike" kern="1200" dirty="0" err="1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ordinateur</a:t>
            </a:r>
            <a:r>
              <a:rPr kumimoji="1" lang="en-US" sz="1200" b="0" i="0" u="none" strike="noStrike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 et demander de </a:t>
            </a:r>
            <a:r>
              <a:rPr kumimoji="1" lang="en-US" sz="1200" b="0" i="0" u="none" strike="noStrike" kern="1200" dirty="0" err="1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l'aide</a:t>
            </a:r>
            <a:r>
              <a:rPr kumimoji="1" lang="en-US" sz="1200" b="0" i="0" u="none" strike="noStrike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.</a:t>
            </a:r>
          </a:p>
          <a:p>
            <a:endParaRPr kumimoji="1" lang="en-US" sz="1200" b="0" i="0" u="none" strike="noStrike" kern="1200" dirty="0">
              <a:solidFill>
                <a:schemeClr val="tx1"/>
              </a:solidFill>
              <a:effectLst/>
              <a:latin typeface="Times New Roman" pitchFamily="18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Nous </a:t>
            </a:r>
            <a:r>
              <a:rPr kumimoji="1" lang="en-US" sz="1200" b="0" i="0" u="none" strike="noStrike" kern="1200" dirty="0" err="1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aimons</a:t>
            </a:r>
            <a:r>
              <a:rPr kumimoji="1" lang="en-US" sz="1200" b="0" i="0" u="none" strike="noStrike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 les questions !!!</a:t>
            </a:r>
            <a:endParaRPr lang="en-US" altLang="en-US" dirty="0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6866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>
                <a:latin typeface="Times New Roman" charset="0"/>
              </a:rPr>
              <a:t>Link to sign into lab</a:t>
            </a:r>
          </a:p>
        </p:txBody>
      </p:sp>
      <p:sp>
        <p:nvSpPr>
          <p:cNvPr id="36867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264D491D-6C1E-B846-B0B8-0F31511B67B1}" type="slidenum">
              <a:rPr lang="en-US" altLang="en-US" sz="1200">
                <a:latin typeface="Times" charset="0"/>
              </a:rPr>
              <a:pPr/>
              <a:t>10</a:t>
            </a:fld>
            <a:endParaRPr lang="en-US" altLang="en-US" sz="1200">
              <a:latin typeface="Times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8914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>
                <a:latin typeface="Times New Roman" charset="0"/>
              </a:rPr>
              <a:t>We will teach some specific things (Java syntax, Karel commands) but more importantly</a:t>
            </a:r>
            <a:r>
              <a:rPr lang="is-IS" altLang="en-US" dirty="0">
                <a:latin typeface="Times New Roman" charset="0"/>
              </a:rPr>
              <a:t>…</a:t>
            </a:r>
          </a:p>
          <a:p>
            <a:r>
              <a:rPr lang="fr-FR" dirty="0">
                <a:effectLst/>
              </a:rPr>
              <a:t>Nous allons enseigner des choses spécifiques (syntaxe Java, commandes Karel) mais plus important encore…</a:t>
            </a:r>
          </a:p>
          <a:p>
            <a:endParaRPr lang="en-US" altLang="en-US" dirty="0">
              <a:latin typeface="Times New Roman" charset="0"/>
            </a:endParaRPr>
          </a:p>
          <a:p>
            <a:r>
              <a:rPr lang="en-US" altLang="en-US" dirty="0">
                <a:latin typeface="Times New Roman" charset="0"/>
              </a:rPr>
              <a:t>We teach software engineering principles. Much larger than just programming.</a:t>
            </a:r>
          </a:p>
          <a:p>
            <a:r>
              <a:rPr lang="fr-FR" dirty="0"/>
              <a:t>Nous enseignons les principes de génie logiciel. Beaucoup plus vaste que la simple programmation.</a:t>
            </a:r>
          </a:p>
          <a:p>
            <a:endParaRPr lang="en-US" altLang="en-US" dirty="0">
              <a:latin typeface="Times New Roman" charset="0"/>
            </a:endParaRPr>
          </a:p>
          <a:p>
            <a:r>
              <a:rPr lang="en-US" altLang="en-US" dirty="0">
                <a:latin typeface="Times New Roman" charset="0"/>
              </a:rPr>
              <a:t>Mechanics of the language are nothing compared to the principles.</a:t>
            </a:r>
          </a:p>
          <a:p>
            <a:r>
              <a:rPr lang="en-US" altLang="en-US" dirty="0">
                <a:latin typeface="Times New Roman" charset="0"/>
              </a:rPr>
              <a:t>You are going to learn the principles by programming in Java</a:t>
            </a:r>
          </a:p>
          <a:p>
            <a:br>
              <a:rPr lang="en-US" dirty="0"/>
            </a:br>
            <a:r>
              <a:rPr kumimoji="1" lang="en-US" sz="1200" b="0" i="0" u="none" strike="noStrike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La </a:t>
            </a:r>
            <a:r>
              <a:rPr kumimoji="1" lang="en-US" sz="1200" b="0" i="0" u="none" strike="noStrike" kern="1200" dirty="0" err="1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mécanique</a:t>
            </a:r>
            <a:r>
              <a:rPr kumimoji="1" lang="en-US" sz="1200" b="0" i="0" u="none" strike="noStrike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 de la langue </a:t>
            </a:r>
            <a:r>
              <a:rPr kumimoji="1" lang="en-US" sz="1200" b="0" i="0" u="none" strike="noStrike" kern="1200" dirty="0" err="1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n'est</a:t>
            </a:r>
            <a:r>
              <a:rPr kumimoji="1" lang="en-US" sz="1200" b="0" i="0" u="none" strike="noStrike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 </a:t>
            </a:r>
            <a:r>
              <a:rPr kumimoji="1" lang="en-US" sz="1200" b="0" i="0" u="none" strike="noStrike" kern="1200" dirty="0" err="1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rien</a:t>
            </a:r>
            <a:r>
              <a:rPr kumimoji="1" lang="en-US" sz="1200" b="0" i="0" u="none" strike="noStrike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 </a:t>
            </a:r>
            <a:r>
              <a:rPr kumimoji="1" lang="en-US" sz="1200" b="0" i="0" u="none" strike="noStrike" kern="1200" dirty="0" err="1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comparée</a:t>
            </a:r>
            <a:r>
              <a:rPr kumimoji="1" lang="en-US" sz="1200" b="0" i="0" u="none" strike="noStrike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 aux </a:t>
            </a:r>
            <a:r>
              <a:rPr kumimoji="1" lang="en-US" sz="1200" b="0" i="0" u="none" strike="noStrike" kern="1200" dirty="0" err="1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principes</a:t>
            </a:r>
            <a:r>
              <a:rPr kumimoji="1" lang="en-US" sz="1200" b="0" i="0" u="none" strike="noStrike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. </a:t>
            </a:r>
            <a:r>
              <a:rPr kumimoji="1" lang="en-US" sz="1200" b="0" i="0" u="none" strike="noStrike" kern="1200" dirty="0" err="1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Vous</a:t>
            </a:r>
            <a:r>
              <a:rPr kumimoji="1" lang="en-US" sz="1200" b="0" i="0" u="none" strike="noStrike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 </a:t>
            </a:r>
            <a:r>
              <a:rPr kumimoji="1" lang="en-US" sz="1200" b="0" i="0" u="none" strike="noStrike" kern="1200" dirty="0" err="1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allez</a:t>
            </a:r>
            <a:r>
              <a:rPr kumimoji="1" lang="en-US" sz="1200" b="0" i="0" u="none" strike="noStrike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 </a:t>
            </a:r>
            <a:r>
              <a:rPr kumimoji="1" lang="en-US" sz="1200" b="0" i="0" u="none" strike="noStrike" kern="1200" dirty="0" err="1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apprendre</a:t>
            </a:r>
            <a:r>
              <a:rPr kumimoji="1" lang="en-US" sz="1200" b="0" i="0" u="none" strike="noStrike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 les </a:t>
            </a:r>
            <a:r>
              <a:rPr kumimoji="1" lang="en-US" sz="1200" b="0" i="0" u="none" strike="noStrike" kern="1200" dirty="0" err="1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principes</a:t>
            </a:r>
            <a:r>
              <a:rPr kumimoji="1" lang="en-US" sz="1200" b="0" i="0" u="none" strike="noStrike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 </a:t>
            </a:r>
            <a:r>
              <a:rPr kumimoji="1" lang="en-US" sz="1200" b="0" i="0" u="none" strike="noStrike" kern="1200" dirty="0" err="1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en</a:t>
            </a:r>
            <a:r>
              <a:rPr kumimoji="1" lang="en-US" sz="1200" b="0" i="0" u="none" strike="noStrike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 </a:t>
            </a:r>
            <a:r>
              <a:rPr kumimoji="1" lang="en-US" sz="1200" b="0" i="0" u="none" strike="noStrike" kern="1200" dirty="0" err="1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programmant</a:t>
            </a:r>
            <a:r>
              <a:rPr kumimoji="1" lang="en-US" sz="1200" b="0" i="0" u="none" strike="noStrike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 </a:t>
            </a:r>
            <a:r>
              <a:rPr kumimoji="1" lang="en-US" sz="1200" b="0" i="0" u="none" strike="noStrike" kern="1200" dirty="0" err="1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en</a:t>
            </a:r>
            <a:r>
              <a:rPr kumimoji="1" lang="en-US" sz="1200" b="0" i="0" u="none" strike="noStrike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 Java</a:t>
            </a:r>
            <a:endParaRPr lang="en-US" altLang="en-US" dirty="0">
              <a:latin typeface="Times New Roman" charset="0"/>
            </a:endParaRPr>
          </a:p>
          <a:p>
            <a:endParaRPr lang="en-US" altLang="en-US" dirty="0">
              <a:latin typeface="Times New Roman" charset="0"/>
            </a:endParaRPr>
          </a:p>
        </p:txBody>
      </p:sp>
      <p:sp>
        <p:nvSpPr>
          <p:cNvPr id="38915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CE7BF23F-3876-D649-876E-3125706F3B16}" type="slidenum">
              <a:rPr lang="en-US" altLang="en-US" sz="1200">
                <a:latin typeface="Times" charset="0"/>
              </a:rPr>
              <a:pPr/>
              <a:t>11</a:t>
            </a:fld>
            <a:endParaRPr lang="en-US" altLang="en-US" sz="1200">
              <a:latin typeface="Times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F1DB56C-E365-834D-88E4-495545BFC67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288834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2B0523E-AEF0-CD48-9F2F-7AE5E7A600A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36909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93C9B30-D568-8340-8A26-FE770A4E3D4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949815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Times New Roman" charset="0"/>
              </a:defRPr>
            </a:lvl1pPr>
          </a:lstStyle>
          <a:p>
            <a:pPr>
              <a:defRPr/>
            </a:pPr>
            <a:fld id="{6793CA0B-5CE6-2E42-9DF4-BE1DC3F9BF4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3753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Times New Roman" charset="0"/>
              </a:defRPr>
            </a:lvl1pPr>
          </a:lstStyle>
          <a:p>
            <a:pPr>
              <a:defRPr/>
            </a:pPr>
            <a:fld id="{3BC5B3E4-A633-F84D-BCFC-190145CCBBE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514942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Times New Roman" charset="0"/>
              </a:defRPr>
            </a:lvl1pPr>
          </a:lstStyle>
          <a:p>
            <a:pPr>
              <a:defRPr/>
            </a:pPr>
            <a:fld id="{33D03AF1-CF3F-F741-A16D-4948DC8F3C9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166111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Times New Roman" charset="0"/>
              </a:defRPr>
            </a:lvl1pPr>
          </a:lstStyle>
          <a:p>
            <a:pPr>
              <a:defRPr/>
            </a:pPr>
            <a:fld id="{C3AEE897-BED8-CF4D-B754-505C7E3D352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9162689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Times New Roman" charset="0"/>
              </a:defRPr>
            </a:lvl1pPr>
          </a:lstStyle>
          <a:p>
            <a:pPr>
              <a:defRPr/>
            </a:pPr>
            <a:fld id="{B051CB2A-395D-DA48-AFF4-FBF59F56038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2879117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Times New Roman" charset="0"/>
              </a:defRPr>
            </a:lvl1pPr>
          </a:lstStyle>
          <a:p>
            <a:pPr>
              <a:defRPr/>
            </a:pPr>
            <a:fld id="{9DFF48D1-155B-3540-AFFA-D37721BFB80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1432697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Times New Roman" charset="0"/>
              </a:defRPr>
            </a:lvl1pPr>
          </a:lstStyle>
          <a:p>
            <a:pPr>
              <a:defRPr/>
            </a:pPr>
            <a:fld id="{EAC9FEFB-34EF-5C44-B917-30D8733B2FD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4799134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Times New Roman" charset="0"/>
              </a:defRPr>
            </a:lvl1pPr>
          </a:lstStyle>
          <a:p>
            <a:pPr>
              <a:defRPr/>
            </a:pPr>
            <a:fld id="{B1EB59CF-ACAE-C348-84BB-621984EAE34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45824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18AC055-7304-BB4A-B897-DFA4A46816A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624055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Times New Roman" charset="0"/>
              </a:defRPr>
            </a:lvl1pPr>
          </a:lstStyle>
          <a:p>
            <a:pPr>
              <a:defRPr/>
            </a:pPr>
            <a:fld id="{59A4D54D-1F7E-0943-88B9-E2E8D2F5940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2725938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Times New Roman" charset="0"/>
              </a:defRPr>
            </a:lvl1pPr>
          </a:lstStyle>
          <a:p>
            <a:pPr>
              <a:defRPr/>
            </a:pPr>
            <a:fld id="{24F4A2E8-4505-8D4B-A868-3067436BAA2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126057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Times New Roman" charset="0"/>
              </a:defRPr>
            </a:lvl1pPr>
          </a:lstStyle>
          <a:p>
            <a:pPr>
              <a:defRPr/>
            </a:pPr>
            <a:fld id="{AA0DC04E-79C7-3E4F-8C66-C808CD4D1A7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38880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25984CF-ED44-9246-94E9-47108265BA8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1478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D802A3-91B4-F340-8AB6-1F5643B0D79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307032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7163BB8-822B-D143-93D4-E38015CF44A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291804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FEA513A-DCB2-7D48-A166-61AAA998E5C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024293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48570A6-F2CE-F247-AAAA-81F90D90BB2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380045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5A9D023-45EB-F24B-ADB1-96A598FB476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162320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679344-D37F-384B-B8CC-A5EFA996341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882724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91853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1853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1853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>
              <a:defRPr/>
            </a:pPr>
            <a:fld id="{C073CB45-31D1-224D-813E-37F82631D69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52" r:id="rId1"/>
    <p:sldLayoutId id="2147483953" r:id="rId2"/>
    <p:sldLayoutId id="2147483954" r:id="rId3"/>
    <p:sldLayoutId id="2147483955" r:id="rId4"/>
    <p:sldLayoutId id="2147483956" r:id="rId5"/>
    <p:sldLayoutId id="2147483957" r:id="rId6"/>
    <p:sldLayoutId id="2147483958" r:id="rId7"/>
    <p:sldLayoutId id="2147483959" r:id="rId8"/>
    <p:sldLayoutId id="2147483960" r:id="rId9"/>
    <p:sldLayoutId id="2147483961" r:id="rId10"/>
    <p:sldLayoutId id="2147483962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solidFill>
                  <a:srgbClr val="000000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solidFill>
                  <a:srgbClr val="000000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solidFill>
                  <a:srgbClr val="000000"/>
                </a:solidFill>
                <a:latin typeface="Arial" charset="0"/>
              </a:defRPr>
            </a:lvl1pPr>
          </a:lstStyle>
          <a:p>
            <a:pPr>
              <a:defRPr/>
            </a:pPr>
            <a:fld id="{9F646FDD-F242-854D-A07F-968513F7FF1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63" r:id="rId1"/>
    <p:sldLayoutId id="2147483964" r:id="rId2"/>
    <p:sldLayoutId id="2147483965" r:id="rId3"/>
    <p:sldLayoutId id="2147483966" r:id="rId4"/>
    <p:sldLayoutId id="2147483967" r:id="rId5"/>
    <p:sldLayoutId id="2147483968" r:id="rId6"/>
    <p:sldLayoutId id="2147483969" r:id="rId7"/>
    <p:sldLayoutId id="2147483970" r:id="rId8"/>
    <p:sldLayoutId id="2147483971" r:id="rId9"/>
    <p:sldLayoutId id="2147483972" r:id="rId10"/>
    <p:sldLayoutId id="2147483973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7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7" Type="http://schemas.openxmlformats.org/officeDocument/2006/relationships/image" Target="../media/image1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.jpg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jp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8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8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8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8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8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8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8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8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9.JP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737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154906"/>
            <a:ext cx="4359275" cy="4548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1B665D2-3BC2-1549-BD98-337D7B8236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90600"/>
            <a:ext cx="4418544" cy="452039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9EBB6AF-E3FD-9E43-AB91-FCE370F24D48}"/>
              </a:ext>
            </a:extLst>
          </p:cNvPr>
          <p:cNvSpPr/>
          <p:nvPr/>
        </p:nvSpPr>
        <p:spPr>
          <a:xfrm>
            <a:off x="5715000" y="2971800"/>
            <a:ext cx="2133600" cy="76200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INFORMATIQUE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PONT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3"/>
          <p:cNvSpPr>
            <a:spLocks noChangeArrowheads="1"/>
          </p:cNvSpPr>
          <p:nvPr/>
        </p:nvSpPr>
        <p:spPr bwMode="auto">
          <a:xfrm>
            <a:off x="1524000" y="2909206"/>
            <a:ext cx="5449249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4000" dirty="0">
                <a:latin typeface="Times New Roman" charset="0"/>
              </a:rPr>
              <a:t>http://</a:t>
            </a:r>
            <a:r>
              <a:rPr lang="en-US" altLang="en-US" sz="4000" dirty="0" err="1">
                <a:latin typeface="Times New Roman" charset="0"/>
              </a:rPr>
              <a:t>guinea.csbridge.org</a:t>
            </a:r>
            <a:endParaRPr lang="en-US" altLang="en-US" sz="4000" dirty="0">
              <a:latin typeface="Times New Roman" charset="0"/>
            </a:endParaRPr>
          </a:p>
        </p:txBody>
      </p:sp>
      <p:sp>
        <p:nvSpPr>
          <p:cNvPr id="7" name="Right Arrow 6"/>
          <p:cNvSpPr/>
          <p:nvPr/>
        </p:nvSpPr>
        <p:spPr>
          <a:xfrm rot="2760181">
            <a:off x="2375817" y="1842459"/>
            <a:ext cx="979310" cy="8406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" name="Right Arrow 7"/>
          <p:cNvSpPr/>
          <p:nvPr/>
        </p:nvSpPr>
        <p:spPr>
          <a:xfrm rot="15881931">
            <a:off x="4662801" y="3930488"/>
            <a:ext cx="1160178" cy="9337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9" name="Right Arrow 8"/>
          <p:cNvSpPr/>
          <p:nvPr/>
        </p:nvSpPr>
        <p:spPr>
          <a:xfrm rot="7391163">
            <a:off x="6359830" y="1752812"/>
            <a:ext cx="1226838" cy="709903"/>
          </a:xfrm>
          <a:prstGeom prst="rightArrow">
            <a:avLst>
              <a:gd name="adj1" fmla="val 50000"/>
              <a:gd name="adj2" fmla="val 5400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Site du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Cours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C543323B-766E-C244-9CC0-B5E14DADB2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2071" y="5922009"/>
            <a:ext cx="7439857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4000" dirty="0" err="1">
                <a:latin typeface="Times New Roman" charset="0"/>
              </a:rPr>
              <a:t>Mais</a:t>
            </a:r>
            <a:r>
              <a:rPr lang="en-US" altLang="en-US" sz="4000" dirty="0">
                <a:latin typeface="Times New Roman" charset="0"/>
              </a:rPr>
              <a:t> on </a:t>
            </a:r>
            <a:r>
              <a:rPr lang="en-US" altLang="en-US" sz="4000" dirty="0" err="1">
                <a:latin typeface="Times New Roman" charset="0"/>
              </a:rPr>
              <a:t>peux</a:t>
            </a:r>
            <a:r>
              <a:rPr lang="en-US" altLang="en-US" sz="4000" dirty="0">
                <a:latin typeface="Times New Roman" charset="0"/>
              </a:rPr>
              <a:t> faire sans connection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89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68388"/>
            <a:ext cx="9144000" cy="5303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Le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Programme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865BFC3-E86A-1E49-816E-813CBD3B4B17}"/>
              </a:ext>
            </a:extLst>
          </p:cNvPr>
          <p:cNvSpPr/>
          <p:nvPr/>
        </p:nvSpPr>
        <p:spPr>
          <a:xfrm>
            <a:off x="2133600" y="2971800"/>
            <a:ext cx="1219200" cy="3810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F64B800-E0D8-014A-B8FA-5EE9C8467BC9}"/>
              </a:ext>
            </a:extLst>
          </p:cNvPr>
          <p:cNvSpPr/>
          <p:nvPr/>
        </p:nvSpPr>
        <p:spPr>
          <a:xfrm>
            <a:off x="3619500" y="2356792"/>
            <a:ext cx="1219200" cy="3810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A8DA200-133F-F24E-B8C2-F2509A68888C}"/>
              </a:ext>
            </a:extLst>
          </p:cNvPr>
          <p:cNvSpPr/>
          <p:nvPr/>
        </p:nvSpPr>
        <p:spPr>
          <a:xfrm>
            <a:off x="5334000" y="1752600"/>
            <a:ext cx="1219200" cy="3810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F1F209C-64AD-BA48-9E91-942F0739D5BC}"/>
              </a:ext>
            </a:extLst>
          </p:cNvPr>
          <p:cNvSpPr/>
          <p:nvPr/>
        </p:nvSpPr>
        <p:spPr>
          <a:xfrm>
            <a:off x="685800" y="3657600"/>
            <a:ext cx="1219200" cy="3810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0E8FC4-2A8F-DF4D-99C9-4E8D50987B26}"/>
              </a:ext>
            </a:extLst>
          </p:cNvPr>
          <p:cNvSpPr txBox="1"/>
          <p:nvPr/>
        </p:nvSpPr>
        <p:spPr>
          <a:xfrm>
            <a:off x="914400" y="3617267"/>
            <a:ext cx="1143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Karel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AF7D37E-8236-534D-9352-4EBF3B49EC33}"/>
              </a:ext>
            </a:extLst>
          </p:cNvPr>
          <p:cNvSpPr txBox="1"/>
          <p:nvPr/>
        </p:nvSpPr>
        <p:spPr>
          <a:xfrm>
            <a:off x="3743325" y="2337682"/>
            <a:ext cx="152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Eclater</a:t>
            </a:r>
            <a:endParaRPr lang="en-US" sz="2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A2C3D55-9803-6942-BE82-7E0DBB9C400F}"/>
              </a:ext>
            </a:extLst>
          </p:cNvPr>
          <p:cNvSpPr txBox="1"/>
          <p:nvPr/>
        </p:nvSpPr>
        <p:spPr>
          <a:xfrm>
            <a:off x="2057400" y="2952690"/>
            <a:ext cx="152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Graphiques</a:t>
            </a:r>
            <a:endParaRPr lang="en-US" sz="2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7C6BB67-8210-6A4A-B0E1-C7B73FECE684}"/>
              </a:ext>
            </a:extLst>
          </p:cNvPr>
          <p:cNvSpPr txBox="1"/>
          <p:nvPr/>
        </p:nvSpPr>
        <p:spPr>
          <a:xfrm>
            <a:off x="5562600" y="1743045"/>
            <a:ext cx="152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Lists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6C87F36-7D0C-1044-9482-5D515CAB714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67" r="-1"/>
          <a:stretch/>
        </p:blipFill>
        <p:spPr>
          <a:xfrm>
            <a:off x="5133071" y="1180206"/>
            <a:ext cx="3877579" cy="2353172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39938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2400" y="22225"/>
            <a:ext cx="4648200" cy="442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39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2500313"/>
            <a:ext cx="7239000" cy="439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1986" name="TextBox 1"/>
          <p:cNvSpPr txBox="1">
            <a:spLocks noChangeArrowheads="1"/>
          </p:cNvSpPr>
          <p:nvPr/>
        </p:nvSpPr>
        <p:spPr bwMode="auto">
          <a:xfrm>
            <a:off x="-152400" y="2733675"/>
            <a:ext cx="96774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36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Eclater</a:t>
            </a:r>
            <a:endParaRPr lang="en-US" altLang="en-US" sz="3600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-15240" y="2590800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defTabSz="457200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4000" b="1" dirty="0">
                <a:latin typeface="Century Gothic" charset="0"/>
                <a:ea typeface="Century Gothic" charset="0"/>
                <a:cs typeface="Century Gothic" charset="0"/>
              </a:rPr>
              <a:t>Si je le </a:t>
            </a:r>
            <a:r>
              <a:rPr lang="en-US" altLang="en-US" sz="4000" b="1" dirty="0" err="1">
                <a:latin typeface="Century Gothic" charset="0"/>
                <a:ea typeface="Century Gothic" charset="0"/>
                <a:cs typeface="Century Gothic" charset="0"/>
              </a:rPr>
              <a:t>trouve</a:t>
            </a:r>
            <a:r>
              <a:rPr lang="en-US" altLang="en-US" sz="4000" b="1" dirty="0">
                <a:latin typeface="Century Gothic" charset="0"/>
                <a:ea typeface="Century Gothic" charset="0"/>
                <a:cs typeface="Century Gothic" charset="0"/>
              </a:rPr>
              <a:t> difficile? </a:t>
            </a:r>
            <a:endParaRPr lang="en-US" altLang="en-US" sz="4000" b="1" i="1" dirty="0">
              <a:latin typeface="Century Gothic" charset="0"/>
              <a:ea typeface="Century Gothic" charset="0"/>
              <a:cs typeface="Century Gothic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-15240" y="2590800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defTabSz="457200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4000" b="1" dirty="0">
                <a:latin typeface="Century Gothic" charset="0"/>
                <a:ea typeface="Century Gothic" charset="0"/>
                <a:cs typeface="Century Gothic" charset="0"/>
              </a:rPr>
              <a:t>Poser des questions!</a:t>
            </a:r>
            <a:endParaRPr lang="en-US" altLang="en-US" sz="4000" b="1" i="1" dirty="0">
              <a:latin typeface="Century Gothic" charset="0"/>
              <a:ea typeface="Century Gothic" charset="0"/>
              <a:cs typeface="Century 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58370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29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6888" y="2346325"/>
            <a:ext cx="2387600" cy="240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ounded Rectangular Callout 2"/>
          <p:cNvSpPr>
            <a:spLocks noChangeArrowheads="1"/>
          </p:cNvSpPr>
          <p:nvPr/>
        </p:nvSpPr>
        <p:spPr bwMode="auto">
          <a:xfrm>
            <a:off x="4445000" y="2693988"/>
            <a:ext cx="2711450" cy="1581150"/>
          </a:xfrm>
          <a:prstGeom prst="wedgeRoundRectCallout">
            <a:avLst>
              <a:gd name="adj1" fmla="val -64449"/>
              <a:gd name="adj2" fmla="val 26838"/>
              <a:gd name="adj3" fmla="val 16667"/>
            </a:avLst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sz="2800" dirty="0">
                <a:solidFill>
                  <a:schemeClr val="dk1"/>
                </a:solidFill>
                <a:latin typeface="+mn-lt"/>
              </a:rPr>
              <a:t>s</a:t>
            </a:r>
          </a:p>
        </p:txBody>
      </p:sp>
      <p:pic>
        <p:nvPicPr>
          <p:cNvPr id="48131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7588" y="2782888"/>
            <a:ext cx="1895475" cy="1420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Karel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parle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Java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Rectangle 5"/>
          <p:cNvSpPr>
            <a:spLocks noChangeArrowheads="1"/>
          </p:cNvSpPr>
          <p:nvPr/>
        </p:nvSpPr>
        <p:spPr bwMode="auto">
          <a:xfrm>
            <a:off x="955675" y="2141538"/>
            <a:ext cx="4897438" cy="2922587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>
              <a:latin typeface="Times New Roman" charset="0"/>
            </a:endParaRPr>
          </a:p>
        </p:txBody>
      </p:sp>
      <p:sp>
        <p:nvSpPr>
          <p:cNvPr id="50178" name="Text Box 6"/>
          <p:cNvSpPr txBox="1">
            <a:spLocks noChangeArrowheads="1"/>
          </p:cNvSpPr>
          <p:nvPr/>
        </p:nvSpPr>
        <p:spPr bwMode="auto">
          <a:xfrm>
            <a:off x="1260475" y="4410075"/>
            <a:ext cx="381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en-US" sz="1600">
                <a:latin typeface="Times New Roman" charset="0"/>
              </a:rPr>
              <a:t>+</a:t>
            </a:r>
          </a:p>
        </p:txBody>
      </p:sp>
      <p:sp>
        <p:nvSpPr>
          <p:cNvPr id="50179" name="Line 7"/>
          <p:cNvSpPr>
            <a:spLocks noChangeShapeType="1"/>
          </p:cNvSpPr>
          <p:nvPr/>
        </p:nvSpPr>
        <p:spPr bwMode="auto">
          <a:xfrm>
            <a:off x="942975" y="4098925"/>
            <a:ext cx="1001713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180" name="Line 8"/>
          <p:cNvSpPr>
            <a:spLocks noChangeShapeType="1"/>
          </p:cNvSpPr>
          <p:nvPr/>
        </p:nvSpPr>
        <p:spPr bwMode="auto">
          <a:xfrm rot="-5400000">
            <a:off x="1438275" y="4581525"/>
            <a:ext cx="9906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181" name="Line 13"/>
          <p:cNvSpPr>
            <a:spLocks noChangeShapeType="1"/>
          </p:cNvSpPr>
          <p:nvPr/>
        </p:nvSpPr>
        <p:spPr bwMode="auto">
          <a:xfrm>
            <a:off x="1922463" y="4098925"/>
            <a:ext cx="1001712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182" name="Line 14"/>
          <p:cNvSpPr>
            <a:spLocks noChangeShapeType="1"/>
          </p:cNvSpPr>
          <p:nvPr/>
        </p:nvSpPr>
        <p:spPr bwMode="auto">
          <a:xfrm rot="-5400000">
            <a:off x="2417763" y="4581525"/>
            <a:ext cx="9906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183" name="Line 15"/>
          <p:cNvSpPr>
            <a:spLocks noChangeShapeType="1"/>
          </p:cNvSpPr>
          <p:nvPr/>
        </p:nvSpPr>
        <p:spPr bwMode="auto">
          <a:xfrm>
            <a:off x="2901950" y="4098925"/>
            <a:ext cx="1001713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184" name="Line 16"/>
          <p:cNvSpPr>
            <a:spLocks noChangeShapeType="1"/>
          </p:cNvSpPr>
          <p:nvPr/>
        </p:nvSpPr>
        <p:spPr bwMode="auto">
          <a:xfrm rot="-5400000">
            <a:off x="3397250" y="4581525"/>
            <a:ext cx="9906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185" name="Line 17"/>
          <p:cNvSpPr>
            <a:spLocks noChangeShapeType="1"/>
          </p:cNvSpPr>
          <p:nvPr/>
        </p:nvSpPr>
        <p:spPr bwMode="auto">
          <a:xfrm>
            <a:off x="3881438" y="4098925"/>
            <a:ext cx="1001712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186" name="Line 18"/>
          <p:cNvSpPr>
            <a:spLocks noChangeShapeType="1"/>
          </p:cNvSpPr>
          <p:nvPr/>
        </p:nvSpPr>
        <p:spPr bwMode="auto">
          <a:xfrm rot="-5400000">
            <a:off x="4376738" y="4581525"/>
            <a:ext cx="9906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187" name="Line 19"/>
          <p:cNvSpPr>
            <a:spLocks noChangeShapeType="1"/>
          </p:cNvSpPr>
          <p:nvPr/>
        </p:nvSpPr>
        <p:spPr bwMode="auto">
          <a:xfrm>
            <a:off x="4860925" y="4098925"/>
            <a:ext cx="1001713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188" name="Text Box 23"/>
          <p:cNvSpPr txBox="1">
            <a:spLocks noChangeArrowheads="1"/>
          </p:cNvSpPr>
          <p:nvPr/>
        </p:nvSpPr>
        <p:spPr bwMode="auto">
          <a:xfrm>
            <a:off x="2238375" y="4410075"/>
            <a:ext cx="381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en-US" sz="1600">
                <a:latin typeface="Times New Roman" charset="0"/>
              </a:rPr>
              <a:t>+</a:t>
            </a:r>
          </a:p>
        </p:txBody>
      </p:sp>
      <p:sp>
        <p:nvSpPr>
          <p:cNvPr id="50189" name="Text Box 24"/>
          <p:cNvSpPr txBox="1">
            <a:spLocks noChangeArrowheads="1"/>
          </p:cNvSpPr>
          <p:nvPr/>
        </p:nvSpPr>
        <p:spPr bwMode="auto">
          <a:xfrm>
            <a:off x="3216275" y="4410075"/>
            <a:ext cx="381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en-US" sz="1600">
                <a:latin typeface="Times New Roman" charset="0"/>
              </a:rPr>
              <a:t>+</a:t>
            </a:r>
          </a:p>
        </p:txBody>
      </p:sp>
      <p:sp>
        <p:nvSpPr>
          <p:cNvPr id="50190" name="Text Box 25"/>
          <p:cNvSpPr txBox="1">
            <a:spLocks noChangeArrowheads="1"/>
          </p:cNvSpPr>
          <p:nvPr/>
        </p:nvSpPr>
        <p:spPr bwMode="auto">
          <a:xfrm>
            <a:off x="4194175" y="4410075"/>
            <a:ext cx="381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en-US" sz="1600">
                <a:latin typeface="Times New Roman" charset="0"/>
              </a:rPr>
              <a:t>+</a:t>
            </a:r>
          </a:p>
        </p:txBody>
      </p:sp>
      <p:sp>
        <p:nvSpPr>
          <p:cNvPr id="50191" name="Text Box 26"/>
          <p:cNvSpPr txBox="1">
            <a:spLocks noChangeArrowheads="1"/>
          </p:cNvSpPr>
          <p:nvPr/>
        </p:nvSpPr>
        <p:spPr bwMode="auto">
          <a:xfrm>
            <a:off x="5172075" y="4410075"/>
            <a:ext cx="381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en-US" sz="1600">
                <a:latin typeface="Times New Roman" charset="0"/>
              </a:rPr>
              <a:t>+</a:t>
            </a:r>
          </a:p>
        </p:txBody>
      </p:sp>
      <p:sp>
        <p:nvSpPr>
          <p:cNvPr id="50192" name="Text Box 27"/>
          <p:cNvSpPr txBox="1">
            <a:spLocks noChangeArrowheads="1"/>
          </p:cNvSpPr>
          <p:nvPr/>
        </p:nvSpPr>
        <p:spPr bwMode="auto">
          <a:xfrm>
            <a:off x="1260475" y="3432175"/>
            <a:ext cx="381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en-US" sz="1600">
                <a:latin typeface="Times New Roman" charset="0"/>
              </a:rPr>
              <a:t>+</a:t>
            </a:r>
          </a:p>
        </p:txBody>
      </p:sp>
      <p:sp>
        <p:nvSpPr>
          <p:cNvPr id="50193" name="Line 28"/>
          <p:cNvSpPr>
            <a:spLocks noChangeShapeType="1"/>
          </p:cNvSpPr>
          <p:nvPr/>
        </p:nvSpPr>
        <p:spPr bwMode="auto">
          <a:xfrm>
            <a:off x="942975" y="3121025"/>
            <a:ext cx="1001713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194" name="Line 29"/>
          <p:cNvSpPr>
            <a:spLocks noChangeShapeType="1"/>
          </p:cNvSpPr>
          <p:nvPr/>
        </p:nvSpPr>
        <p:spPr bwMode="auto">
          <a:xfrm rot="-5400000">
            <a:off x="1438275" y="3603625"/>
            <a:ext cx="9906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195" name="Line 30"/>
          <p:cNvSpPr>
            <a:spLocks noChangeShapeType="1"/>
          </p:cNvSpPr>
          <p:nvPr/>
        </p:nvSpPr>
        <p:spPr bwMode="auto">
          <a:xfrm>
            <a:off x="1922463" y="3121025"/>
            <a:ext cx="1001712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196" name="Line 31"/>
          <p:cNvSpPr>
            <a:spLocks noChangeShapeType="1"/>
          </p:cNvSpPr>
          <p:nvPr/>
        </p:nvSpPr>
        <p:spPr bwMode="auto">
          <a:xfrm rot="-5400000">
            <a:off x="2417763" y="3603625"/>
            <a:ext cx="9906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197" name="Line 32"/>
          <p:cNvSpPr>
            <a:spLocks noChangeShapeType="1"/>
          </p:cNvSpPr>
          <p:nvPr/>
        </p:nvSpPr>
        <p:spPr bwMode="auto">
          <a:xfrm>
            <a:off x="2901950" y="3121025"/>
            <a:ext cx="1001713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198" name="Line 33"/>
          <p:cNvSpPr>
            <a:spLocks noChangeShapeType="1"/>
          </p:cNvSpPr>
          <p:nvPr/>
        </p:nvSpPr>
        <p:spPr bwMode="auto">
          <a:xfrm rot="-5400000">
            <a:off x="3397250" y="3603625"/>
            <a:ext cx="9906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199" name="Line 34"/>
          <p:cNvSpPr>
            <a:spLocks noChangeShapeType="1"/>
          </p:cNvSpPr>
          <p:nvPr/>
        </p:nvSpPr>
        <p:spPr bwMode="auto">
          <a:xfrm>
            <a:off x="3881438" y="3121025"/>
            <a:ext cx="1001712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200" name="Line 35"/>
          <p:cNvSpPr>
            <a:spLocks noChangeShapeType="1"/>
          </p:cNvSpPr>
          <p:nvPr/>
        </p:nvSpPr>
        <p:spPr bwMode="auto">
          <a:xfrm rot="-5400000">
            <a:off x="4376738" y="3603625"/>
            <a:ext cx="9906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201" name="Line 36"/>
          <p:cNvSpPr>
            <a:spLocks noChangeShapeType="1"/>
          </p:cNvSpPr>
          <p:nvPr/>
        </p:nvSpPr>
        <p:spPr bwMode="auto">
          <a:xfrm>
            <a:off x="4860925" y="3121025"/>
            <a:ext cx="1001713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202" name="Text Box 38"/>
          <p:cNvSpPr txBox="1">
            <a:spLocks noChangeArrowheads="1"/>
          </p:cNvSpPr>
          <p:nvPr/>
        </p:nvSpPr>
        <p:spPr bwMode="auto">
          <a:xfrm>
            <a:off x="2238375" y="3432175"/>
            <a:ext cx="381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en-US" sz="1600">
                <a:latin typeface="Times New Roman" charset="0"/>
              </a:rPr>
              <a:t>+</a:t>
            </a:r>
          </a:p>
        </p:txBody>
      </p:sp>
      <p:sp>
        <p:nvSpPr>
          <p:cNvPr id="50203" name="Text Box 39"/>
          <p:cNvSpPr txBox="1">
            <a:spLocks noChangeArrowheads="1"/>
          </p:cNvSpPr>
          <p:nvPr/>
        </p:nvSpPr>
        <p:spPr bwMode="auto">
          <a:xfrm>
            <a:off x="3216275" y="3432175"/>
            <a:ext cx="381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en-US" sz="1600">
                <a:latin typeface="Times New Roman" charset="0"/>
              </a:rPr>
              <a:t>+</a:t>
            </a:r>
          </a:p>
        </p:txBody>
      </p:sp>
      <p:sp>
        <p:nvSpPr>
          <p:cNvPr id="50204" name="Text Box 40"/>
          <p:cNvSpPr txBox="1">
            <a:spLocks noChangeArrowheads="1"/>
          </p:cNvSpPr>
          <p:nvPr/>
        </p:nvSpPr>
        <p:spPr bwMode="auto">
          <a:xfrm>
            <a:off x="4194175" y="3432175"/>
            <a:ext cx="381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en-US" sz="1600">
                <a:latin typeface="Times New Roman" charset="0"/>
              </a:rPr>
              <a:t>+</a:t>
            </a:r>
          </a:p>
        </p:txBody>
      </p:sp>
      <p:sp>
        <p:nvSpPr>
          <p:cNvPr id="50205" name="Text Box 41"/>
          <p:cNvSpPr txBox="1">
            <a:spLocks noChangeArrowheads="1"/>
          </p:cNvSpPr>
          <p:nvPr/>
        </p:nvSpPr>
        <p:spPr bwMode="auto">
          <a:xfrm>
            <a:off x="5172075" y="3432175"/>
            <a:ext cx="381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en-US" sz="1600">
                <a:latin typeface="Times New Roman" charset="0"/>
              </a:rPr>
              <a:t>+</a:t>
            </a:r>
          </a:p>
        </p:txBody>
      </p:sp>
      <p:sp>
        <p:nvSpPr>
          <p:cNvPr id="50206" name="Text Box 42"/>
          <p:cNvSpPr txBox="1">
            <a:spLocks noChangeArrowheads="1"/>
          </p:cNvSpPr>
          <p:nvPr/>
        </p:nvSpPr>
        <p:spPr bwMode="auto">
          <a:xfrm>
            <a:off x="1260475" y="2454275"/>
            <a:ext cx="381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en-US" sz="1600">
                <a:latin typeface="Times New Roman" charset="0"/>
              </a:rPr>
              <a:t>+</a:t>
            </a:r>
          </a:p>
        </p:txBody>
      </p:sp>
      <p:sp>
        <p:nvSpPr>
          <p:cNvPr id="50207" name="Line 44"/>
          <p:cNvSpPr>
            <a:spLocks noChangeShapeType="1"/>
          </p:cNvSpPr>
          <p:nvPr/>
        </p:nvSpPr>
        <p:spPr bwMode="auto">
          <a:xfrm rot="-5400000">
            <a:off x="1438275" y="2625725"/>
            <a:ext cx="9906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208" name="Line 46"/>
          <p:cNvSpPr>
            <a:spLocks noChangeShapeType="1"/>
          </p:cNvSpPr>
          <p:nvPr/>
        </p:nvSpPr>
        <p:spPr bwMode="auto">
          <a:xfrm rot="-5400000">
            <a:off x="2417763" y="2625725"/>
            <a:ext cx="9906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209" name="Line 48"/>
          <p:cNvSpPr>
            <a:spLocks noChangeShapeType="1"/>
          </p:cNvSpPr>
          <p:nvPr/>
        </p:nvSpPr>
        <p:spPr bwMode="auto">
          <a:xfrm rot="-5400000">
            <a:off x="3397250" y="2625725"/>
            <a:ext cx="9906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210" name="Line 50"/>
          <p:cNvSpPr>
            <a:spLocks noChangeShapeType="1"/>
          </p:cNvSpPr>
          <p:nvPr/>
        </p:nvSpPr>
        <p:spPr bwMode="auto">
          <a:xfrm rot="-5400000">
            <a:off x="4376738" y="2625725"/>
            <a:ext cx="9906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211" name="Text Box 53"/>
          <p:cNvSpPr txBox="1">
            <a:spLocks noChangeArrowheads="1"/>
          </p:cNvSpPr>
          <p:nvPr/>
        </p:nvSpPr>
        <p:spPr bwMode="auto">
          <a:xfrm>
            <a:off x="2238375" y="2454275"/>
            <a:ext cx="381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en-US" sz="1600">
                <a:latin typeface="Times New Roman" charset="0"/>
              </a:rPr>
              <a:t>+</a:t>
            </a:r>
          </a:p>
        </p:txBody>
      </p:sp>
      <p:sp>
        <p:nvSpPr>
          <p:cNvPr id="50212" name="Text Box 54"/>
          <p:cNvSpPr txBox="1">
            <a:spLocks noChangeArrowheads="1"/>
          </p:cNvSpPr>
          <p:nvPr/>
        </p:nvSpPr>
        <p:spPr bwMode="auto">
          <a:xfrm>
            <a:off x="3216275" y="2454275"/>
            <a:ext cx="381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en-US" sz="1600">
                <a:latin typeface="Times New Roman" charset="0"/>
              </a:rPr>
              <a:t>+</a:t>
            </a:r>
          </a:p>
        </p:txBody>
      </p:sp>
      <p:sp>
        <p:nvSpPr>
          <p:cNvPr id="50213" name="Text Box 55"/>
          <p:cNvSpPr txBox="1">
            <a:spLocks noChangeArrowheads="1"/>
          </p:cNvSpPr>
          <p:nvPr/>
        </p:nvSpPr>
        <p:spPr bwMode="auto">
          <a:xfrm>
            <a:off x="4194175" y="2454275"/>
            <a:ext cx="381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en-US" sz="1600">
                <a:latin typeface="Times New Roman" charset="0"/>
              </a:rPr>
              <a:t>+</a:t>
            </a:r>
          </a:p>
        </p:txBody>
      </p:sp>
      <p:sp>
        <p:nvSpPr>
          <p:cNvPr id="50214" name="Text Box 56"/>
          <p:cNvSpPr txBox="1">
            <a:spLocks noChangeArrowheads="1"/>
          </p:cNvSpPr>
          <p:nvPr/>
        </p:nvSpPr>
        <p:spPr bwMode="auto">
          <a:xfrm>
            <a:off x="5172075" y="2454275"/>
            <a:ext cx="381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en-US" sz="1600">
                <a:latin typeface="Times New Roman" charset="0"/>
              </a:rPr>
              <a:t>+</a:t>
            </a:r>
          </a:p>
        </p:txBody>
      </p:sp>
      <p:sp>
        <p:nvSpPr>
          <p:cNvPr id="50215" name="Text Box 72"/>
          <p:cNvSpPr txBox="1">
            <a:spLocks noChangeArrowheads="1"/>
          </p:cNvSpPr>
          <p:nvPr/>
        </p:nvSpPr>
        <p:spPr bwMode="auto">
          <a:xfrm>
            <a:off x="642938" y="4416425"/>
            <a:ext cx="3048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>
              <a:spcBef>
                <a:spcPct val="50000"/>
              </a:spcBef>
              <a:buFontTx/>
              <a:buNone/>
            </a:pPr>
            <a:r>
              <a:rPr lang="en-US" altLang="en-US" sz="1600">
                <a:latin typeface="Times New Roman" charset="0"/>
              </a:rPr>
              <a:t>1</a:t>
            </a:r>
            <a:endParaRPr lang="en-US" altLang="en-US" sz="1400">
              <a:latin typeface="Times New Roman" charset="0"/>
            </a:endParaRPr>
          </a:p>
        </p:txBody>
      </p:sp>
      <p:sp>
        <p:nvSpPr>
          <p:cNvPr id="50216" name="Text Box 73"/>
          <p:cNvSpPr txBox="1">
            <a:spLocks noChangeArrowheads="1"/>
          </p:cNvSpPr>
          <p:nvPr/>
        </p:nvSpPr>
        <p:spPr bwMode="auto">
          <a:xfrm>
            <a:off x="642938" y="3438525"/>
            <a:ext cx="3048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>
              <a:spcBef>
                <a:spcPct val="50000"/>
              </a:spcBef>
              <a:buFontTx/>
              <a:buNone/>
            </a:pPr>
            <a:r>
              <a:rPr lang="en-US" altLang="en-US" sz="1600">
                <a:latin typeface="Times New Roman" charset="0"/>
              </a:rPr>
              <a:t>2</a:t>
            </a:r>
            <a:endParaRPr lang="en-US" altLang="en-US" sz="1400">
              <a:latin typeface="Times New Roman" charset="0"/>
            </a:endParaRPr>
          </a:p>
        </p:txBody>
      </p:sp>
      <p:sp>
        <p:nvSpPr>
          <p:cNvPr id="50217" name="Text Box 74"/>
          <p:cNvSpPr txBox="1">
            <a:spLocks noChangeArrowheads="1"/>
          </p:cNvSpPr>
          <p:nvPr/>
        </p:nvSpPr>
        <p:spPr bwMode="auto">
          <a:xfrm>
            <a:off x="642938" y="2447925"/>
            <a:ext cx="3048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>
              <a:spcBef>
                <a:spcPct val="50000"/>
              </a:spcBef>
              <a:buFontTx/>
              <a:buNone/>
            </a:pPr>
            <a:r>
              <a:rPr lang="en-US" altLang="en-US" sz="1600">
                <a:latin typeface="Times New Roman" charset="0"/>
              </a:rPr>
              <a:t>3</a:t>
            </a:r>
            <a:endParaRPr lang="en-US" altLang="en-US" sz="1400">
              <a:latin typeface="Times New Roman" charset="0"/>
            </a:endParaRPr>
          </a:p>
        </p:txBody>
      </p:sp>
      <p:sp>
        <p:nvSpPr>
          <p:cNvPr id="50218" name="Text Box 75"/>
          <p:cNvSpPr txBox="1">
            <a:spLocks noChangeArrowheads="1"/>
          </p:cNvSpPr>
          <p:nvPr/>
        </p:nvSpPr>
        <p:spPr bwMode="auto">
          <a:xfrm>
            <a:off x="960438" y="5057775"/>
            <a:ext cx="976312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en-US" sz="1600">
                <a:latin typeface="Times New Roman" charset="0"/>
              </a:rPr>
              <a:t>1</a:t>
            </a:r>
            <a:endParaRPr lang="en-US" altLang="en-US" sz="1400">
              <a:latin typeface="Times New Roman" charset="0"/>
            </a:endParaRPr>
          </a:p>
        </p:txBody>
      </p:sp>
      <p:sp>
        <p:nvSpPr>
          <p:cNvPr id="50219" name="Text Box 76"/>
          <p:cNvSpPr txBox="1">
            <a:spLocks noChangeArrowheads="1"/>
          </p:cNvSpPr>
          <p:nvPr/>
        </p:nvSpPr>
        <p:spPr bwMode="auto">
          <a:xfrm>
            <a:off x="1927225" y="5064125"/>
            <a:ext cx="97631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en-US" sz="1600">
                <a:latin typeface="Times New Roman" charset="0"/>
              </a:rPr>
              <a:t>2</a:t>
            </a:r>
            <a:endParaRPr lang="en-US" altLang="en-US" sz="1400">
              <a:latin typeface="Times New Roman" charset="0"/>
            </a:endParaRPr>
          </a:p>
        </p:txBody>
      </p:sp>
      <p:sp>
        <p:nvSpPr>
          <p:cNvPr id="50220" name="Text Box 77"/>
          <p:cNvSpPr txBox="1">
            <a:spLocks noChangeArrowheads="1"/>
          </p:cNvSpPr>
          <p:nvPr/>
        </p:nvSpPr>
        <p:spPr bwMode="auto">
          <a:xfrm>
            <a:off x="2906713" y="5070475"/>
            <a:ext cx="976312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en-US" sz="1600">
                <a:latin typeface="Times New Roman" charset="0"/>
              </a:rPr>
              <a:t>3</a:t>
            </a:r>
            <a:endParaRPr lang="en-US" altLang="en-US" sz="1400">
              <a:latin typeface="Times New Roman" charset="0"/>
            </a:endParaRPr>
          </a:p>
        </p:txBody>
      </p:sp>
      <p:sp>
        <p:nvSpPr>
          <p:cNvPr id="50221" name="Text Box 78"/>
          <p:cNvSpPr txBox="1">
            <a:spLocks noChangeArrowheads="1"/>
          </p:cNvSpPr>
          <p:nvPr/>
        </p:nvSpPr>
        <p:spPr bwMode="auto">
          <a:xfrm>
            <a:off x="3886200" y="5076825"/>
            <a:ext cx="97631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en-US" sz="1600">
                <a:latin typeface="Times New Roman" charset="0"/>
              </a:rPr>
              <a:t>4</a:t>
            </a:r>
            <a:endParaRPr lang="en-US" altLang="en-US" sz="1400">
              <a:latin typeface="Times New Roman" charset="0"/>
            </a:endParaRPr>
          </a:p>
        </p:txBody>
      </p:sp>
      <p:sp>
        <p:nvSpPr>
          <p:cNvPr id="50222" name="Text Box 79"/>
          <p:cNvSpPr txBox="1">
            <a:spLocks noChangeArrowheads="1"/>
          </p:cNvSpPr>
          <p:nvPr/>
        </p:nvSpPr>
        <p:spPr bwMode="auto">
          <a:xfrm>
            <a:off x="4865688" y="5083175"/>
            <a:ext cx="976312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en-US" sz="1600">
                <a:latin typeface="Times New Roman" charset="0"/>
              </a:rPr>
              <a:t>5</a:t>
            </a:r>
            <a:endParaRPr lang="en-US" altLang="en-US" sz="1400">
              <a:latin typeface="Times New Roman" charset="0"/>
            </a:endParaRPr>
          </a:p>
        </p:txBody>
      </p:sp>
      <p:pic>
        <p:nvPicPr>
          <p:cNvPr id="50223" name="Picture 1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338" y="4183063"/>
            <a:ext cx="836612" cy="841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224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9738" y="2743200"/>
            <a:ext cx="1708150" cy="177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0225" name="TextBox 6"/>
          <p:cNvSpPr txBox="1">
            <a:spLocks noChangeArrowheads="1"/>
          </p:cNvSpPr>
          <p:nvPr/>
        </p:nvSpPr>
        <p:spPr bwMode="auto">
          <a:xfrm>
            <a:off x="7169150" y="2257425"/>
            <a:ext cx="917575" cy="46196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>
                <a:latin typeface="Times New Roman" charset="0"/>
              </a:rPr>
              <a:t>North</a:t>
            </a:r>
          </a:p>
        </p:txBody>
      </p:sp>
      <p:sp>
        <p:nvSpPr>
          <p:cNvPr id="50226" name="TextBox 115"/>
          <p:cNvSpPr txBox="1">
            <a:spLocks noChangeArrowheads="1"/>
          </p:cNvSpPr>
          <p:nvPr/>
        </p:nvSpPr>
        <p:spPr bwMode="auto">
          <a:xfrm>
            <a:off x="7169150" y="4516438"/>
            <a:ext cx="740908" cy="46166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 dirty="0">
                <a:latin typeface="Times New Roman" charset="0"/>
              </a:rPr>
              <a:t> Sud</a:t>
            </a:r>
          </a:p>
        </p:txBody>
      </p:sp>
      <p:sp>
        <p:nvSpPr>
          <p:cNvPr id="50228" name="TextBox 117"/>
          <p:cNvSpPr txBox="1">
            <a:spLocks noChangeArrowheads="1"/>
          </p:cNvSpPr>
          <p:nvPr/>
        </p:nvSpPr>
        <p:spPr bwMode="auto">
          <a:xfrm>
            <a:off x="8399463" y="3378200"/>
            <a:ext cx="57740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 dirty="0">
                <a:latin typeface="Times New Roman" charset="0"/>
              </a:rPr>
              <a:t>Est</a:t>
            </a:r>
          </a:p>
        </p:txBody>
      </p:sp>
      <p:sp>
        <p:nvSpPr>
          <p:cNvPr id="57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Le monde de Karel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1DE4406-C241-3E4E-A7D9-DC3DF493F65A}"/>
              </a:ext>
            </a:extLst>
          </p:cNvPr>
          <p:cNvSpPr/>
          <p:nvPr/>
        </p:nvSpPr>
        <p:spPr>
          <a:xfrm>
            <a:off x="7169150" y="2257425"/>
            <a:ext cx="915988" cy="4619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077873F-9587-B242-85FC-7E6288DCB68C}"/>
              </a:ext>
            </a:extLst>
          </p:cNvPr>
          <p:cNvSpPr txBox="1"/>
          <p:nvPr/>
        </p:nvSpPr>
        <p:spPr>
          <a:xfrm>
            <a:off x="7189590" y="2338536"/>
            <a:ext cx="13035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Nord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D594BFFF-2D9A-864B-9CDD-66F97BA06F91}"/>
              </a:ext>
            </a:extLst>
          </p:cNvPr>
          <p:cNvSpPr/>
          <p:nvPr/>
        </p:nvSpPr>
        <p:spPr>
          <a:xfrm>
            <a:off x="5937251" y="4209256"/>
            <a:ext cx="915988" cy="4619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extBox 115">
            <a:extLst>
              <a:ext uri="{FF2B5EF4-FFF2-40B4-BE49-F238E27FC236}">
                <a16:creationId xmlns:a16="http://schemas.microsoft.com/office/drawing/2014/main" id="{4A7A220B-5A3D-7E4E-A66B-9911F96A6F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35664" y="3425825"/>
            <a:ext cx="936475" cy="46166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 dirty="0" err="1">
                <a:latin typeface="Times New Roman" charset="0"/>
              </a:rPr>
              <a:t>l’Oest</a:t>
            </a:r>
            <a:endParaRPr lang="en-US" altLang="en-US" sz="2400" dirty="0">
              <a:latin typeface="Times New Roman" charset="0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5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196309"/>
            <a:ext cx="2387600" cy="240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Elle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connaît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quatre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commandes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:</a:t>
            </a:r>
          </a:p>
        </p:txBody>
      </p:sp>
      <p:sp>
        <p:nvSpPr>
          <p:cNvPr id="52227" name="TextBox 1"/>
          <p:cNvSpPr txBox="1">
            <a:spLocks noChangeArrowheads="1"/>
          </p:cNvSpPr>
          <p:nvPr/>
        </p:nvSpPr>
        <p:spPr bwMode="auto">
          <a:xfrm>
            <a:off x="887849" y="730374"/>
            <a:ext cx="2339102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4000" dirty="0">
                <a:latin typeface="Courier" charset="0"/>
                <a:ea typeface="Courier" charset="0"/>
                <a:cs typeface="Courier" charset="0"/>
              </a:rPr>
              <a:t>move();</a:t>
            </a:r>
          </a:p>
        </p:txBody>
      </p:sp>
      <p:sp>
        <p:nvSpPr>
          <p:cNvPr id="52228" name="TextBox 10"/>
          <p:cNvSpPr txBox="1">
            <a:spLocks noChangeArrowheads="1"/>
          </p:cNvSpPr>
          <p:nvPr/>
        </p:nvSpPr>
        <p:spPr bwMode="auto">
          <a:xfrm>
            <a:off x="656431" y="1624683"/>
            <a:ext cx="357028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4000" dirty="0" err="1">
                <a:latin typeface="Courier" charset="0"/>
                <a:ea typeface="Courier" charset="0"/>
                <a:cs typeface="Courier" charset="0"/>
              </a:rPr>
              <a:t>turnLeft</a:t>
            </a:r>
            <a:r>
              <a:rPr lang="en-US" altLang="en-US" sz="4000" dirty="0">
                <a:latin typeface="Courier" charset="0"/>
                <a:ea typeface="Courier" charset="0"/>
                <a:cs typeface="Courier" charset="0"/>
              </a:rPr>
              <a:t>();</a:t>
            </a:r>
          </a:p>
        </p:txBody>
      </p:sp>
      <p:sp>
        <p:nvSpPr>
          <p:cNvPr id="52229" name="TextBox 11"/>
          <p:cNvSpPr txBox="1">
            <a:spLocks noChangeArrowheads="1"/>
          </p:cNvSpPr>
          <p:nvPr/>
        </p:nvSpPr>
        <p:spPr bwMode="auto">
          <a:xfrm>
            <a:off x="745210" y="2539058"/>
            <a:ext cx="3878263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4000" dirty="0" err="1">
                <a:latin typeface="Courier" charset="0"/>
                <a:ea typeface="Courier" charset="0"/>
                <a:cs typeface="Courier" charset="0"/>
              </a:rPr>
              <a:t>putBeeper</a:t>
            </a:r>
            <a:r>
              <a:rPr lang="en-US" altLang="en-US" sz="4000" dirty="0">
                <a:latin typeface="Courier" charset="0"/>
                <a:ea typeface="Courier" charset="0"/>
                <a:cs typeface="Courier" charset="0"/>
              </a:rPr>
              <a:t>();</a:t>
            </a:r>
          </a:p>
        </p:txBody>
      </p:sp>
      <p:sp>
        <p:nvSpPr>
          <p:cNvPr id="52230" name="TextBox 12"/>
          <p:cNvSpPr txBox="1">
            <a:spLocks noChangeArrowheads="1"/>
          </p:cNvSpPr>
          <p:nvPr/>
        </p:nvSpPr>
        <p:spPr bwMode="auto">
          <a:xfrm>
            <a:off x="2415577" y="3894671"/>
            <a:ext cx="418623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4000" dirty="0" err="1">
                <a:latin typeface="Courier" charset="0"/>
                <a:ea typeface="Courier" charset="0"/>
                <a:cs typeface="Courier" charset="0"/>
              </a:rPr>
              <a:t>pickBeeper</a:t>
            </a:r>
            <a:r>
              <a:rPr lang="en-US" altLang="en-US" sz="4000" dirty="0">
                <a:latin typeface="Courier" charset="0"/>
                <a:ea typeface="Courier" charset="0"/>
                <a:cs typeface="Courier" charset="0"/>
              </a:rPr>
              <a:t>();</a:t>
            </a:r>
          </a:p>
        </p:txBody>
      </p:sp>
      <p:sp>
        <p:nvSpPr>
          <p:cNvPr id="9" name="TextBox 1">
            <a:extLst>
              <a:ext uri="{FF2B5EF4-FFF2-40B4-BE49-F238E27FC236}">
                <a16:creationId xmlns:a16="http://schemas.microsoft.com/office/drawing/2014/main" id="{768CA144-E1B6-4242-B26A-4276878DC4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21955" y="812981"/>
            <a:ext cx="2339102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4000" dirty="0" err="1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bougez</a:t>
            </a:r>
            <a:r>
              <a:rPr lang="en-US" altLang="en-US" sz="4000" dirty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</a:p>
        </p:txBody>
      </p:sp>
      <p:sp>
        <p:nvSpPr>
          <p:cNvPr id="11" name="TextBox 1">
            <a:extLst>
              <a:ext uri="{FF2B5EF4-FFF2-40B4-BE49-F238E27FC236}">
                <a16:creationId xmlns:a16="http://schemas.microsoft.com/office/drawing/2014/main" id="{CFBEC66C-901E-1742-BA93-48209A7C86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88803" y="1636688"/>
            <a:ext cx="5109091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4000" dirty="0" err="1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tournez</a:t>
            </a:r>
            <a:r>
              <a:rPr lang="en-US" altLang="en-US" sz="4000" dirty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4000" dirty="0" err="1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à</a:t>
            </a:r>
            <a:r>
              <a:rPr lang="en-US" altLang="en-US" sz="4000" dirty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 gauche</a:t>
            </a:r>
          </a:p>
        </p:txBody>
      </p:sp>
      <p:sp>
        <p:nvSpPr>
          <p:cNvPr id="12" name="TextBox 1">
            <a:extLst>
              <a:ext uri="{FF2B5EF4-FFF2-40B4-BE49-F238E27FC236}">
                <a16:creationId xmlns:a16="http://schemas.microsoft.com/office/drawing/2014/main" id="{A3019EB2-0C86-9F4E-8700-0287378F33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00575" y="2529534"/>
            <a:ext cx="4185761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4000" dirty="0" err="1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mettre</a:t>
            </a:r>
            <a:r>
              <a:rPr lang="en-US" altLang="en-US" sz="4000" dirty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 le </a:t>
            </a:r>
            <a:r>
              <a:rPr lang="en-US" altLang="en-US" sz="4000" dirty="0" err="1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bip</a:t>
            </a:r>
            <a:endParaRPr lang="en-US" altLang="en-US" sz="4000" dirty="0">
              <a:solidFill>
                <a:srgbClr val="C00000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4" name="TextBox 1">
            <a:extLst>
              <a:ext uri="{FF2B5EF4-FFF2-40B4-BE49-F238E27FC236}">
                <a16:creationId xmlns:a16="http://schemas.microsoft.com/office/drawing/2014/main" id="{C44C603D-AF48-F646-B874-55679B83A9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08695" y="4558832"/>
            <a:ext cx="4493538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4000" dirty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prendre le </a:t>
            </a:r>
            <a:r>
              <a:rPr lang="en-US" altLang="en-US" sz="4000" dirty="0" err="1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bip</a:t>
            </a:r>
            <a:endParaRPr lang="en-US" altLang="en-US" sz="4000" dirty="0">
              <a:solidFill>
                <a:srgbClr val="C00000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5" name="TextBox 1">
            <a:extLst>
              <a:ext uri="{FF2B5EF4-FFF2-40B4-BE49-F238E27FC236}">
                <a16:creationId xmlns:a16="http://schemas.microsoft.com/office/drawing/2014/main" id="{5756EF1A-BC00-9841-8F01-E04BE4B7F6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5702255"/>
            <a:ext cx="9318577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dirty="0" err="1">
                <a:solidFill>
                  <a:schemeClr val="accent2"/>
                </a:solidFill>
                <a:latin typeface="Courier" charset="0"/>
                <a:ea typeface="Courier" charset="0"/>
                <a:cs typeface="Courier" charset="0"/>
              </a:rPr>
              <a:t>Quelque</a:t>
            </a:r>
            <a:r>
              <a:rPr lang="en-US" altLang="en-US" dirty="0">
                <a:solidFill>
                  <a:schemeClr val="accent2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dirty="0" err="1">
                <a:solidFill>
                  <a:schemeClr val="accent2"/>
                </a:solidFill>
                <a:latin typeface="Courier" charset="0"/>
                <a:ea typeface="Courier" charset="0"/>
                <a:cs typeface="Courier" charset="0"/>
              </a:rPr>
              <a:t>commandes</a:t>
            </a:r>
            <a:r>
              <a:rPr lang="en-US" altLang="en-US" dirty="0">
                <a:solidFill>
                  <a:schemeClr val="accent2"/>
                </a:solidFill>
                <a:latin typeface="Courier" charset="0"/>
                <a:ea typeface="Courier" charset="0"/>
                <a:cs typeface="Courier" charset="0"/>
              </a:rPr>
              <a:t> pour des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dirty="0" err="1">
                <a:solidFill>
                  <a:schemeClr val="accent2"/>
                </a:solidFill>
                <a:latin typeface="Courier" charset="0"/>
                <a:ea typeface="Courier" charset="0"/>
                <a:cs typeface="Courier" charset="0"/>
              </a:rPr>
              <a:t>ordinateurs</a:t>
            </a:r>
            <a:r>
              <a:rPr lang="en-US" altLang="en-US" dirty="0">
                <a:solidFill>
                  <a:schemeClr val="accent2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dirty="0" err="1">
                <a:solidFill>
                  <a:schemeClr val="accent2"/>
                </a:solidFill>
                <a:latin typeface="Courier" charset="0"/>
                <a:ea typeface="Courier" charset="0"/>
                <a:cs typeface="Courier" charset="0"/>
              </a:rPr>
              <a:t>sont</a:t>
            </a:r>
            <a:r>
              <a:rPr lang="en-US" altLang="en-US" dirty="0">
                <a:solidFill>
                  <a:schemeClr val="accent2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dirty="0" err="1">
                <a:solidFill>
                  <a:schemeClr val="accent2"/>
                </a:solidFill>
                <a:latin typeface="Courier" charset="0"/>
                <a:ea typeface="Courier" charset="0"/>
                <a:cs typeface="Courier" charset="0"/>
              </a:rPr>
              <a:t>en</a:t>
            </a:r>
            <a:r>
              <a:rPr lang="en-US" altLang="en-US" dirty="0">
                <a:solidFill>
                  <a:schemeClr val="accent2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dirty="0" err="1">
                <a:solidFill>
                  <a:schemeClr val="accent2"/>
                </a:solidFill>
                <a:latin typeface="Courier" charset="0"/>
                <a:ea typeface="Courier" charset="0"/>
                <a:cs typeface="Courier" charset="0"/>
              </a:rPr>
              <a:t>anglais</a:t>
            </a:r>
            <a:r>
              <a:rPr lang="en-US" altLang="en-US" dirty="0">
                <a:solidFill>
                  <a:schemeClr val="accent2"/>
                </a:solidFill>
                <a:latin typeface="Courier" charset="0"/>
                <a:ea typeface="Courier" charset="0"/>
                <a:cs typeface="Courier" charset="0"/>
              </a:rPr>
              <a:t>…patience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Rectangle 4"/>
          <p:cNvSpPr>
            <a:spLocks noChangeArrowheads="1"/>
          </p:cNvSpPr>
          <p:nvPr/>
        </p:nvSpPr>
        <p:spPr bwMode="auto">
          <a:xfrm>
            <a:off x="2522538" y="1984375"/>
            <a:ext cx="3938587" cy="2922588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>
              <a:latin typeface="Times New Roman" charset="0"/>
            </a:endParaRPr>
          </a:p>
        </p:txBody>
      </p:sp>
      <p:grpSp>
        <p:nvGrpSpPr>
          <p:cNvPr id="54274" name="Group 5"/>
          <p:cNvGrpSpPr>
            <a:grpSpLocks/>
          </p:cNvGrpSpPr>
          <p:nvPr/>
        </p:nvGrpSpPr>
        <p:grpSpPr bwMode="auto">
          <a:xfrm>
            <a:off x="4489450" y="3929063"/>
            <a:ext cx="1981200" cy="990600"/>
            <a:chOff x="3184" y="3336"/>
            <a:chExt cx="1248" cy="624"/>
          </a:xfrm>
        </p:grpSpPr>
        <p:sp>
          <p:nvSpPr>
            <p:cNvPr id="54299" name="Line 6"/>
            <p:cNvSpPr>
              <a:spLocks noChangeShapeType="1"/>
            </p:cNvSpPr>
            <p:nvPr/>
          </p:nvSpPr>
          <p:spPr bwMode="auto">
            <a:xfrm rot="-5400000">
              <a:off x="2879" y="3648"/>
              <a:ext cx="62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300" name="Line 7"/>
            <p:cNvSpPr>
              <a:spLocks noChangeShapeType="1"/>
            </p:cNvSpPr>
            <p:nvPr/>
          </p:nvSpPr>
          <p:spPr bwMode="auto">
            <a:xfrm>
              <a:off x="3184" y="3344"/>
              <a:ext cx="63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301" name="Line 8"/>
            <p:cNvSpPr>
              <a:spLocks noChangeShapeType="1"/>
            </p:cNvSpPr>
            <p:nvPr/>
          </p:nvSpPr>
          <p:spPr bwMode="auto">
            <a:xfrm>
              <a:off x="3801" y="3344"/>
              <a:ext cx="63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54275" name="Group 9"/>
          <p:cNvGrpSpPr>
            <a:grpSpLocks/>
          </p:cNvGrpSpPr>
          <p:nvPr/>
        </p:nvGrpSpPr>
        <p:grpSpPr bwMode="auto">
          <a:xfrm>
            <a:off x="1890713" y="2290763"/>
            <a:ext cx="4549775" cy="2965450"/>
            <a:chOff x="1547" y="2304"/>
            <a:chExt cx="2866" cy="1868"/>
          </a:xfrm>
        </p:grpSpPr>
        <p:sp>
          <p:nvSpPr>
            <p:cNvPr id="54280" name="Text Box 11"/>
            <p:cNvSpPr txBox="1">
              <a:spLocks noChangeArrowheads="1"/>
            </p:cNvSpPr>
            <p:nvPr/>
          </p:nvSpPr>
          <p:spPr bwMode="auto">
            <a:xfrm>
              <a:off x="2149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54281" name="Text Box 12"/>
            <p:cNvSpPr txBox="1">
              <a:spLocks noChangeArrowheads="1"/>
            </p:cNvSpPr>
            <p:nvPr/>
          </p:nvSpPr>
          <p:spPr bwMode="auto">
            <a:xfrm>
              <a:off x="2765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54282" name="Text Box 13"/>
            <p:cNvSpPr txBox="1">
              <a:spLocks noChangeArrowheads="1"/>
            </p:cNvSpPr>
            <p:nvPr/>
          </p:nvSpPr>
          <p:spPr bwMode="auto">
            <a:xfrm>
              <a:off x="3381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54283" name="Text Box 14"/>
            <p:cNvSpPr txBox="1">
              <a:spLocks noChangeArrowheads="1"/>
            </p:cNvSpPr>
            <p:nvPr/>
          </p:nvSpPr>
          <p:spPr bwMode="auto">
            <a:xfrm>
              <a:off x="3997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54284" name="Text Box 16"/>
            <p:cNvSpPr txBox="1">
              <a:spLocks noChangeArrowheads="1"/>
            </p:cNvSpPr>
            <p:nvPr/>
          </p:nvSpPr>
          <p:spPr bwMode="auto">
            <a:xfrm>
              <a:off x="2149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54285" name="Text Box 17"/>
            <p:cNvSpPr txBox="1">
              <a:spLocks noChangeArrowheads="1"/>
            </p:cNvSpPr>
            <p:nvPr/>
          </p:nvSpPr>
          <p:spPr bwMode="auto">
            <a:xfrm>
              <a:off x="2765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54286" name="Text Box 18"/>
            <p:cNvSpPr txBox="1">
              <a:spLocks noChangeArrowheads="1"/>
            </p:cNvSpPr>
            <p:nvPr/>
          </p:nvSpPr>
          <p:spPr bwMode="auto">
            <a:xfrm>
              <a:off x="3381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54287" name="Text Box 19"/>
            <p:cNvSpPr txBox="1">
              <a:spLocks noChangeArrowheads="1"/>
            </p:cNvSpPr>
            <p:nvPr/>
          </p:nvSpPr>
          <p:spPr bwMode="auto">
            <a:xfrm>
              <a:off x="3997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54288" name="Text Box 21"/>
            <p:cNvSpPr txBox="1">
              <a:spLocks noChangeArrowheads="1"/>
            </p:cNvSpPr>
            <p:nvPr/>
          </p:nvSpPr>
          <p:spPr bwMode="auto">
            <a:xfrm>
              <a:off x="2149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54289" name="Text Box 22"/>
            <p:cNvSpPr txBox="1">
              <a:spLocks noChangeArrowheads="1"/>
            </p:cNvSpPr>
            <p:nvPr/>
          </p:nvSpPr>
          <p:spPr bwMode="auto">
            <a:xfrm>
              <a:off x="2765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54290" name="Text Box 23"/>
            <p:cNvSpPr txBox="1">
              <a:spLocks noChangeArrowheads="1"/>
            </p:cNvSpPr>
            <p:nvPr/>
          </p:nvSpPr>
          <p:spPr bwMode="auto">
            <a:xfrm>
              <a:off x="3381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54291" name="Text Box 24"/>
            <p:cNvSpPr txBox="1">
              <a:spLocks noChangeArrowheads="1"/>
            </p:cNvSpPr>
            <p:nvPr/>
          </p:nvSpPr>
          <p:spPr bwMode="auto">
            <a:xfrm>
              <a:off x="3997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54292" name="Text Box 25"/>
            <p:cNvSpPr txBox="1">
              <a:spLocks noChangeArrowheads="1"/>
            </p:cNvSpPr>
            <p:nvPr/>
          </p:nvSpPr>
          <p:spPr bwMode="auto">
            <a:xfrm>
              <a:off x="1547" y="3544"/>
              <a:ext cx="19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1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54293" name="Text Box 26"/>
            <p:cNvSpPr txBox="1">
              <a:spLocks noChangeArrowheads="1"/>
            </p:cNvSpPr>
            <p:nvPr/>
          </p:nvSpPr>
          <p:spPr bwMode="auto">
            <a:xfrm>
              <a:off x="1547" y="2928"/>
              <a:ext cx="19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2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54294" name="Text Box 27"/>
            <p:cNvSpPr txBox="1">
              <a:spLocks noChangeArrowheads="1"/>
            </p:cNvSpPr>
            <p:nvPr/>
          </p:nvSpPr>
          <p:spPr bwMode="auto">
            <a:xfrm>
              <a:off x="1547" y="2304"/>
              <a:ext cx="19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3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54295" name="Text Box 28"/>
            <p:cNvSpPr txBox="1">
              <a:spLocks noChangeArrowheads="1"/>
            </p:cNvSpPr>
            <p:nvPr/>
          </p:nvSpPr>
          <p:spPr bwMode="auto">
            <a:xfrm>
              <a:off x="1955" y="3948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1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54296" name="Text Box 29"/>
            <p:cNvSpPr txBox="1">
              <a:spLocks noChangeArrowheads="1"/>
            </p:cNvSpPr>
            <p:nvPr/>
          </p:nvSpPr>
          <p:spPr bwMode="auto">
            <a:xfrm>
              <a:off x="2564" y="3952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2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54297" name="Text Box 30"/>
            <p:cNvSpPr txBox="1">
              <a:spLocks noChangeArrowheads="1"/>
            </p:cNvSpPr>
            <p:nvPr/>
          </p:nvSpPr>
          <p:spPr bwMode="auto">
            <a:xfrm>
              <a:off x="3181" y="3956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3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54298" name="Text Box 31"/>
            <p:cNvSpPr txBox="1">
              <a:spLocks noChangeArrowheads="1"/>
            </p:cNvSpPr>
            <p:nvPr/>
          </p:nvSpPr>
          <p:spPr bwMode="auto">
            <a:xfrm>
              <a:off x="3798" y="3960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4</a:t>
              </a:r>
              <a:endParaRPr lang="en-US" altLang="en-US" sz="1400">
                <a:latin typeface="Times New Roman" charset="0"/>
              </a:endParaRPr>
            </a:p>
          </p:txBody>
        </p:sp>
      </p:grpSp>
      <p:grpSp>
        <p:nvGrpSpPr>
          <p:cNvPr id="54276" name="Group 36"/>
          <p:cNvGrpSpPr>
            <a:grpSpLocks/>
          </p:cNvGrpSpPr>
          <p:nvPr/>
        </p:nvGrpSpPr>
        <p:grpSpPr bwMode="auto">
          <a:xfrm>
            <a:off x="2606675" y="3992563"/>
            <a:ext cx="795338" cy="846137"/>
            <a:chOff x="216" y="2155"/>
            <a:chExt cx="501" cy="533"/>
          </a:xfrm>
        </p:grpSpPr>
        <p:sp>
          <p:nvSpPr>
            <p:cNvPr id="54278" name="Rectangle 37"/>
            <p:cNvSpPr>
              <a:spLocks noChangeArrowheads="1"/>
            </p:cNvSpPr>
            <p:nvPr/>
          </p:nvSpPr>
          <p:spPr bwMode="auto">
            <a:xfrm>
              <a:off x="384" y="2304"/>
              <a:ext cx="192" cy="19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 New Roman" charset="0"/>
              </a:endParaRPr>
            </a:p>
          </p:txBody>
        </p:sp>
        <p:pic>
          <p:nvPicPr>
            <p:cNvPr id="54279" name="Picture 38" descr="Karel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6" y="2155"/>
              <a:ext cx="501" cy="5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1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des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murs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A0F8E06-89C7-AC40-998A-A5926D49B7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52400"/>
            <a:ext cx="6477000" cy="34112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1D17817-BF46-E847-92BB-04FE29D6DB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544" y="2306975"/>
            <a:ext cx="6477000" cy="30082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507D17C-18BD-CF42-AF13-857F862167F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212"/>
          <a:stretch/>
        </p:blipFill>
        <p:spPr>
          <a:xfrm>
            <a:off x="208384" y="4551025"/>
            <a:ext cx="8935616" cy="230697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3DE52F9-E2CE-1F43-BD55-84FE93F75DD6}"/>
              </a:ext>
            </a:extLst>
          </p:cNvPr>
          <p:cNvSpPr/>
          <p:nvPr/>
        </p:nvSpPr>
        <p:spPr>
          <a:xfrm>
            <a:off x="3205972" y="5689776"/>
            <a:ext cx="5913146" cy="11682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4668D37-0CBA-E14D-9D9A-09489597E2AD}"/>
              </a:ext>
            </a:extLst>
          </p:cNvPr>
          <p:cNvSpPr/>
          <p:nvPr/>
        </p:nvSpPr>
        <p:spPr>
          <a:xfrm>
            <a:off x="3205972" y="3483319"/>
            <a:ext cx="5618584" cy="11480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F44369-7627-D34E-A8D3-512BED229F04}"/>
              </a:ext>
            </a:extLst>
          </p:cNvPr>
          <p:cNvSpPr/>
          <p:nvPr/>
        </p:nvSpPr>
        <p:spPr>
          <a:xfrm>
            <a:off x="3525416" y="1377318"/>
            <a:ext cx="5618584" cy="943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Des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bips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56322" name="Rectangle 4"/>
          <p:cNvSpPr>
            <a:spLocks noChangeArrowheads="1"/>
          </p:cNvSpPr>
          <p:nvPr/>
        </p:nvSpPr>
        <p:spPr bwMode="auto">
          <a:xfrm>
            <a:off x="2522538" y="1984375"/>
            <a:ext cx="3938587" cy="2922588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>
              <a:latin typeface="Times New Roman" charset="0"/>
            </a:endParaRPr>
          </a:p>
        </p:txBody>
      </p:sp>
      <p:grpSp>
        <p:nvGrpSpPr>
          <p:cNvPr id="56323" name="Group 5"/>
          <p:cNvGrpSpPr>
            <a:grpSpLocks/>
          </p:cNvGrpSpPr>
          <p:nvPr/>
        </p:nvGrpSpPr>
        <p:grpSpPr bwMode="auto">
          <a:xfrm>
            <a:off x="4489450" y="3929063"/>
            <a:ext cx="1981200" cy="990600"/>
            <a:chOff x="3184" y="3336"/>
            <a:chExt cx="1248" cy="624"/>
          </a:xfrm>
        </p:grpSpPr>
        <p:sp>
          <p:nvSpPr>
            <p:cNvPr id="56348" name="Line 6"/>
            <p:cNvSpPr>
              <a:spLocks noChangeShapeType="1"/>
            </p:cNvSpPr>
            <p:nvPr/>
          </p:nvSpPr>
          <p:spPr bwMode="auto">
            <a:xfrm rot="-5400000">
              <a:off x="2879" y="3648"/>
              <a:ext cx="62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349" name="Line 7"/>
            <p:cNvSpPr>
              <a:spLocks noChangeShapeType="1"/>
            </p:cNvSpPr>
            <p:nvPr/>
          </p:nvSpPr>
          <p:spPr bwMode="auto">
            <a:xfrm>
              <a:off x="3184" y="3344"/>
              <a:ext cx="63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350" name="Line 8"/>
            <p:cNvSpPr>
              <a:spLocks noChangeShapeType="1"/>
            </p:cNvSpPr>
            <p:nvPr/>
          </p:nvSpPr>
          <p:spPr bwMode="auto">
            <a:xfrm>
              <a:off x="3801" y="3344"/>
              <a:ext cx="63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56324" name="Group 9"/>
          <p:cNvGrpSpPr>
            <a:grpSpLocks/>
          </p:cNvGrpSpPr>
          <p:nvPr/>
        </p:nvGrpSpPr>
        <p:grpSpPr bwMode="auto">
          <a:xfrm>
            <a:off x="1890713" y="2290763"/>
            <a:ext cx="4549775" cy="2965450"/>
            <a:chOff x="1547" y="2304"/>
            <a:chExt cx="2866" cy="1868"/>
          </a:xfrm>
        </p:grpSpPr>
        <p:sp>
          <p:nvSpPr>
            <p:cNvPr id="56329" name="Text Box 11"/>
            <p:cNvSpPr txBox="1">
              <a:spLocks noChangeArrowheads="1"/>
            </p:cNvSpPr>
            <p:nvPr/>
          </p:nvSpPr>
          <p:spPr bwMode="auto">
            <a:xfrm>
              <a:off x="2149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56330" name="Text Box 12"/>
            <p:cNvSpPr txBox="1">
              <a:spLocks noChangeArrowheads="1"/>
            </p:cNvSpPr>
            <p:nvPr/>
          </p:nvSpPr>
          <p:spPr bwMode="auto">
            <a:xfrm>
              <a:off x="2765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56331" name="Text Box 13"/>
            <p:cNvSpPr txBox="1">
              <a:spLocks noChangeArrowheads="1"/>
            </p:cNvSpPr>
            <p:nvPr/>
          </p:nvSpPr>
          <p:spPr bwMode="auto">
            <a:xfrm>
              <a:off x="3381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56332" name="Text Box 14"/>
            <p:cNvSpPr txBox="1">
              <a:spLocks noChangeArrowheads="1"/>
            </p:cNvSpPr>
            <p:nvPr/>
          </p:nvSpPr>
          <p:spPr bwMode="auto">
            <a:xfrm>
              <a:off x="3997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56333" name="Text Box 16"/>
            <p:cNvSpPr txBox="1">
              <a:spLocks noChangeArrowheads="1"/>
            </p:cNvSpPr>
            <p:nvPr/>
          </p:nvSpPr>
          <p:spPr bwMode="auto">
            <a:xfrm>
              <a:off x="2149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56334" name="Text Box 17"/>
            <p:cNvSpPr txBox="1">
              <a:spLocks noChangeArrowheads="1"/>
            </p:cNvSpPr>
            <p:nvPr/>
          </p:nvSpPr>
          <p:spPr bwMode="auto">
            <a:xfrm>
              <a:off x="2765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56335" name="Text Box 18"/>
            <p:cNvSpPr txBox="1">
              <a:spLocks noChangeArrowheads="1"/>
            </p:cNvSpPr>
            <p:nvPr/>
          </p:nvSpPr>
          <p:spPr bwMode="auto">
            <a:xfrm>
              <a:off x="3381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56336" name="Text Box 19"/>
            <p:cNvSpPr txBox="1">
              <a:spLocks noChangeArrowheads="1"/>
            </p:cNvSpPr>
            <p:nvPr/>
          </p:nvSpPr>
          <p:spPr bwMode="auto">
            <a:xfrm>
              <a:off x="3997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56337" name="Text Box 21"/>
            <p:cNvSpPr txBox="1">
              <a:spLocks noChangeArrowheads="1"/>
            </p:cNvSpPr>
            <p:nvPr/>
          </p:nvSpPr>
          <p:spPr bwMode="auto">
            <a:xfrm>
              <a:off x="2149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56338" name="Text Box 22"/>
            <p:cNvSpPr txBox="1">
              <a:spLocks noChangeArrowheads="1"/>
            </p:cNvSpPr>
            <p:nvPr/>
          </p:nvSpPr>
          <p:spPr bwMode="auto">
            <a:xfrm>
              <a:off x="2765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56339" name="Text Box 23"/>
            <p:cNvSpPr txBox="1">
              <a:spLocks noChangeArrowheads="1"/>
            </p:cNvSpPr>
            <p:nvPr/>
          </p:nvSpPr>
          <p:spPr bwMode="auto">
            <a:xfrm>
              <a:off x="3381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56340" name="Text Box 24"/>
            <p:cNvSpPr txBox="1">
              <a:spLocks noChangeArrowheads="1"/>
            </p:cNvSpPr>
            <p:nvPr/>
          </p:nvSpPr>
          <p:spPr bwMode="auto">
            <a:xfrm>
              <a:off x="3997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56341" name="Text Box 25"/>
            <p:cNvSpPr txBox="1">
              <a:spLocks noChangeArrowheads="1"/>
            </p:cNvSpPr>
            <p:nvPr/>
          </p:nvSpPr>
          <p:spPr bwMode="auto">
            <a:xfrm>
              <a:off x="1547" y="3544"/>
              <a:ext cx="19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1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56342" name="Text Box 26"/>
            <p:cNvSpPr txBox="1">
              <a:spLocks noChangeArrowheads="1"/>
            </p:cNvSpPr>
            <p:nvPr/>
          </p:nvSpPr>
          <p:spPr bwMode="auto">
            <a:xfrm>
              <a:off x="1547" y="2928"/>
              <a:ext cx="19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2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56343" name="Text Box 27"/>
            <p:cNvSpPr txBox="1">
              <a:spLocks noChangeArrowheads="1"/>
            </p:cNvSpPr>
            <p:nvPr/>
          </p:nvSpPr>
          <p:spPr bwMode="auto">
            <a:xfrm>
              <a:off x="1547" y="2304"/>
              <a:ext cx="19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3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56344" name="Text Box 28"/>
            <p:cNvSpPr txBox="1">
              <a:spLocks noChangeArrowheads="1"/>
            </p:cNvSpPr>
            <p:nvPr/>
          </p:nvSpPr>
          <p:spPr bwMode="auto">
            <a:xfrm>
              <a:off x="1955" y="3948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1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56345" name="Text Box 29"/>
            <p:cNvSpPr txBox="1">
              <a:spLocks noChangeArrowheads="1"/>
            </p:cNvSpPr>
            <p:nvPr/>
          </p:nvSpPr>
          <p:spPr bwMode="auto">
            <a:xfrm>
              <a:off x="2564" y="3952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2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56346" name="Text Box 30"/>
            <p:cNvSpPr txBox="1">
              <a:spLocks noChangeArrowheads="1"/>
            </p:cNvSpPr>
            <p:nvPr/>
          </p:nvSpPr>
          <p:spPr bwMode="auto">
            <a:xfrm>
              <a:off x="3181" y="3956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3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56347" name="Text Box 31"/>
            <p:cNvSpPr txBox="1">
              <a:spLocks noChangeArrowheads="1"/>
            </p:cNvSpPr>
            <p:nvPr/>
          </p:nvSpPr>
          <p:spPr bwMode="auto">
            <a:xfrm>
              <a:off x="3798" y="3960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4</a:t>
              </a:r>
              <a:endParaRPr lang="en-US" altLang="en-US" sz="1400">
                <a:latin typeface="Times New Roman" charset="0"/>
              </a:endParaRPr>
            </a:p>
          </p:txBody>
        </p:sp>
      </p:grpSp>
      <p:grpSp>
        <p:nvGrpSpPr>
          <p:cNvPr id="56325" name="Group 36"/>
          <p:cNvGrpSpPr>
            <a:grpSpLocks/>
          </p:cNvGrpSpPr>
          <p:nvPr/>
        </p:nvGrpSpPr>
        <p:grpSpPr bwMode="auto">
          <a:xfrm>
            <a:off x="2606675" y="3992563"/>
            <a:ext cx="795338" cy="846137"/>
            <a:chOff x="216" y="2155"/>
            <a:chExt cx="501" cy="533"/>
          </a:xfrm>
        </p:grpSpPr>
        <p:sp>
          <p:nvSpPr>
            <p:cNvPr id="56327" name="Rectangle 37"/>
            <p:cNvSpPr>
              <a:spLocks noChangeArrowheads="1"/>
            </p:cNvSpPr>
            <p:nvPr/>
          </p:nvSpPr>
          <p:spPr bwMode="auto">
            <a:xfrm>
              <a:off x="384" y="2304"/>
              <a:ext cx="192" cy="19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 New Roman" charset="0"/>
              </a:endParaRPr>
            </a:p>
          </p:txBody>
        </p:sp>
        <p:pic>
          <p:nvPicPr>
            <p:cNvPr id="56328" name="Picture 38" descr="Karel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6" y="2155"/>
              <a:ext cx="501" cy="5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56326" name="Picture 39" descr="Beepe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5225" y="4152900"/>
            <a:ext cx="60325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8370" name="TextBox 1"/>
          <p:cNvSpPr txBox="1">
            <a:spLocks noChangeArrowheads="1"/>
          </p:cNvSpPr>
          <p:nvPr/>
        </p:nvSpPr>
        <p:spPr bwMode="auto">
          <a:xfrm>
            <a:off x="-152400" y="2733675"/>
            <a:ext cx="96774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360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move();</a:t>
            </a:r>
          </a:p>
        </p:txBody>
      </p:sp>
      <p:sp>
        <p:nvSpPr>
          <p:cNvPr id="4" name="TextBox 1">
            <a:extLst>
              <a:ext uri="{FF2B5EF4-FFF2-40B4-BE49-F238E27FC236}">
                <a16:creationId xmlns:a16="http://schemas.microsoft.com/office/drawing/2014/main" id="{E68BB80B-A265-E64F-A797-3A19EB127B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16749" y="3511550"/>
            <a:ext cx="2339102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4000" dirty="0" err="1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bougez</a:t>
            </a:r>
            <a:r>
              <a:rPr lang="en-US" altLang="en-US" sz="4000" dirty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ourier"/>
                <a:cs typeface="Courier"/>
              </a:rPr>
              <a:t>move();</a:t>
            </a:r>
          </a:p>
        </p:txBody>
      </p:sp>
      <p:sp>
        <p:nvSpPr>
          <p:cNvPr id="60418" name="Rectangle 4"/>
          <p:cNvSpPr>
            <a:spLocks noChangeArrowheads="1"/>
          </p:cNvSpPr>
          <p:nvPr/>
        </p:nvSpPr>
        <p:spPr bwMode="auto">
          <a:xfrm>
            <a:off x="2522538" y="1984375"/>
            <a:ext cx="3938587" cy="2922588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>
              <a:latin typeface="Times New Roman" charset="0"/>
            </a:endParaRPr>
          </a:p>
        </p:txBody>
      </p:sp>
      <p:grpSp>
        <p:nvGrpSpPr>
          <p:cNvPr id="60419" name="Group 5"/>
          <p:cNvGrpSpPr>
            <a:grpSpLocks/>
          </p:cNvGrpSpPr>
          <p:nvPr/>
        </p:nvGrpSpPr>
        <p:grpSpPr bwMode="auto">
          <a:xfrm>
            <a:off x="4489450" y="3929063"/>
            <a:ext cx="1981200" cy="990600"/>
            <a:chOff x="3184" y="3336"/>
            <a:chExt cx="1248" cy="624"/>
          </a:xfrm>
        </p:grpSpPr>
        <p:sp>
          <p:nvSpPr>
            <p:cNvPr id="60442" name="Line 6"/>
            <p:cNvSpPr>
              <a:spLocks noChangeShapeType="1"/>
            </p:cNvSpPr>
            <p:nvPr/>
          </p:nvSpPr>
          <p:spPr bwMode="auto">
            <a:xfrm rot="-5400000">
              <a:off x="2879" y="3648"/>
              <a:ext cx="62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443" name="Line 7"/>
            <p:cNvSpPr>
              <a:spLocks noChangeShapeType="1"/>
            </p:cNvSpPr>
            <p:nvPr/>
          </p:nvSpPr>
          <p:spPr bwMode="auto">
            <a:xfrm>
              <a:off x="3184" y="3344"/>
              <a:ext cx="63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444" name="Line 8"/>
            <p:cNvSpPr>
              <a:spLocks noChangeShapeType="1"/>
            </p:cNvSpPr>
            <p:nvPr/>
          </p:nvSpPr>
          <p:spPr bwMode="auto">
            <a:xfrm>
              <a:off x="3801" y="3344"/>
              <a:ext cx="63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60420" name="Group 9"/>
          <p:cNvGrpSpPr>
            <a:grpSpLocks/>
          </p:cNvGrpSpPr>
          <p:nvPr/>
        </p:nvGrpSpPr>
        <p:grpSpPr bwMode="auto">
          <a:xfrm>
            <a:off x="1890713" y="2290763"/>
            <a:ext cx="4549775" cy="2965450"/>
            <a:chOff x="1547" y="2304"/>
            <a:chExt cx="2866" cy="1868"/>
          </a:xfrm>
        </p:grpSpPr>
        <p:sp>
          <p:nvSpPr>
            <p:cNvPr id="60423" name="Text Box 11"/>
            <p:cNvSpPr txBox="1">
              <a:spLocks noChangeArrowheads="1"/>
            </p:cNvSpPr>
            <p:nvPr/>
          </p:nvSpPr>
          <p:spPr bwMode="auto">
            <a:xfrm>
              <a:off x="2149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0424" name="Text Box 12"/>
            <p:cNvSpPr txBox="1">
              <a:spLocks noChangeArrowheads="1"/>
            </p:cNvSpPr>
            <p:nvPr/>
          </p:nvSpPr>
          <p:spPr bwMode="auto">
            <a:xfrm>
              <a:off x="2765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0425" name="Text Box 13"/>
            <p:cNvSpPr txBox="1">
              <a:spLocks noChangeArrowheads="1"/>
            </p:cNvSpPr>
            <p:nvPr/>
          </p:nvSpPr>
          <p:spPr bwMode="auto">
            <a:xfrm>
              <a:off x="3381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0426" name="Text Box 14"/>
            <p:cNvSpPr txBox="1">
              <a:spLocks noChangeArrowheads="1"/>
            </p:cNvSpPr>
            <p:nvPr/>
          </p:nvSpPr>
          <p:spPr bwMode="auto">
            <a:xfrm>
              <a:off x="3997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0427" name="Text Box 16"/>
            <p:cNvSpPr txBox="1">
              <a:spLocks noChangeArrowheads="1"/>
            </p:cNvSpPr>
            <p:nvPr/>
          </p:nvSpPr>
          <p:spPr bwMode="auto">
            <a:xfrm>
              <a:off x="2149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0428" name="Text Box 17"/>
            <p:cNvSpPr txBox="1">
              <a:spLocks noChangeArrowheads="1"/>
            </p:cNvSpPr>
            <p:nvPr/>
          </p:nvSpPr>
          <p:spPr bwMode="auto">
            <a:xfrm>
              <a:off x="2765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0429" name="Text Box 18"/>
            <p:cNvSpPr txBox="1">
              <a:spLocks noChangeArrowheads="1"/>
            </p:cNvSpPr>
            <p:nvPr/>
          </p:nvSpPr>
          <p:spPr bwMode="auto">
            <a:xfrm>
              <a:off x="3381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0430" name="Text Box 19"/>
            <p:cNvSpPr txBox="1">
              <a:spLocks noChangeArrowheads="1"/>
            </p:cNvSpPr>
            <p:nvPr/>
          </p:nvSpPr>
          <p:spPr bwMode="auto">
            <a:xfrm>
              <a:off x="3997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0431" name="Text Box 21"/>
            <p:cNvSpPr txBox="1">
              <a:spLocks noChangeArrowheads="1"/>
            </p:cNvSpPr>
            <p:nvPr/>
          </p:nvSpPr>
          <p:spPr bwMode="auto">
            <a:xfrm>
              <a:off x="2149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0432" name="Text Box 22"/>
            <p:cNvSpPr txBox="1">
              <a:spLocks noChangeArrowheads="1"/>
            </p:cNvSpPr>
            <p:nvPr/>
          </p:nvSpPr>
          <p:spPr bwMode="auto">
            <a:xfrm>
              <a:off x="2765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0433" name="Text Box 23"/>
            <p:cNvSpPr txBox="1">
              <a:spLocks noChangeArrowheads="1"/>
            </p:cNvSpPr>
            <p:nvPr/>
          </p:nvSpPr>
          <p:spPr bwMode="auto">
            <a:xfrm>
              <a:off x="3381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0434" name="Text Box 24"/>
            <p:cNvSpPr txBox="1">
              <a:spLocks noChangeArrowheads="1"/>
            </p:cNvSpPr>
            <p:nvPr/>
          </p:nvSpPr>
          <p:spPr bwMode="auto">
            <a:xfrm>
              <a:off x="3997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0435" name="Text Box 25"/>
            <p:cNvSpPr txBox="1">
              <a:spLocks noChangeArrowheads="1"/>
            </p:cNvSpPr>
            <p:nvPr/>
          </p:nvSpPr>
          <p:spPr bwMode="auto">
            <a:xfrm>
              <a:off x="1547" y="3544"/>
              <a:ext cx="19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1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60436" name="Text Box 26"/>
            <p:cNvSpPr txBox="1">
              <a:spLocks noChangeArrowheads="1"/>
            </p:cNvSpPr>
            <p:nvPr/>
          </p:nvSpPr>
          <p:spPr bwMode="auto">
            <a:xfrm>
              <a:off x="1547" y="2928"/>
              <a:ext cx="19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2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60437" name="Text Box 27"/>
            <p:cNvSpPr txBox="1">
              <a:spLocks noChangeArrowheads="1"/>
            </p:cNvSpPr>
            <p:nvPr/>
          </p:nvSpPr>
          <p:spPr bwMode="auto">
            <a:xfrm>
              <a:off x="1547" y="2304"/>
              <a:ext cx="19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3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60438" name="Text Box 28"/>
            <p:cNvSpPr txBox="1">
              <a:spLocks noChangeArrowheads="1"/>
            </p:cNvSpPr>
            <p:nvPr/>
          </p:nvSpPr>
          <p:spPr bwMode="auto">
            <a:xfrm>
              <a:off x="1955" y="3948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1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60439" name="Text Box 29"/>
            <p:cNvSpPr txBox="1">
              <a:spLocks noChangeArrowheads="1"/>
            </p:cNvSpPr>
            <p:nvPr/>
          </p:nvSpPr>
          <p:spPr bwMode="auto">
            <a:xfrm>
              <a:off x="2564" y="3952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2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60440" name="Text Box 30"/>
            <p:cNvSpPr txBox="1">
              <a:spLocks noChangeArrowheads="1"/>
            </p:cNvSpPr>
            <p:nvPr/>
          </p:nvSpPr>
          <p:spPr bwMode="auto">
            <a:xfrm>
              <a:off x="3181" y="3956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3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60441" name="Text Box 31"/>
            <p:cNvSpPr txBox="1">
              <a:spLocks noChangeArrowheads="1"/>
            </p:cNvSpPr>
            <p:nvPr/>
          </p:nvSpPr>
          <p:spPr bwMode="auto">
            <a:xfrm>
              <a:off x="3798" y="3960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4</a:t>
              </a:r>
              <a:endParaRPr lang="en-US" altLang="en-US" sz="1400">
                <a:latin typeface="Times New Roman" charset="0"/>
              </a:endParaRPr>
            </a:p>
          </p:txBody>
        </p:sp>
      </p:grpSp>
      <p:pic>
        <p:nvPicPr>
          <p:cNvPr id="60421" name="Picture 39" descr="Beep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5225" y="4152900"/>
            <a:ext cx="60325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422" name="Picture 32" descr="karelEast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3175" y="4022725"/>
            <a:ext cx="884238" cy="874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TextBox 1">
            <a:extLst>
              <a:ext uri="{FF2B5EF4-FFF2-40B4-BE49-F238E27FC236}">
                <a16:creationId xmlns:a16="http://schemas.microsoft.com/office/drawing/2014/main" id="{26374213-0CB0-9948-93C9-B852DC0EA5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2449" y="698570"/>
            <a:ext cx="2339102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4000" dirty="0" err="1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bougez</a:t>
            </a:r>
            <a:r>
              <a:rPr lang="en-US" altLang="en-US" sz="4000" dirty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ourier"/>
                <a:cs typeface="Courier"/>
              </a:rPr>
              <a:t>move();</a:t>
            </a:r>
          </a:p>
        </p:txBody>
      </p:sp>
      <p:sp>
        <p:nvSpPr>
          <p:cNvPr id="62466" name="Rectangle 4"/>
          <p:cNvSpPr>
            <a:spLocks noChangeArrowheads="1"/>
          </p:cNvSpPr>
          <p:nvPr/>
        </p:nvSpPr>
        <p:spPr bwMode="auto">
          <a:xfrm>
            <a:off x="2522538" y="1984375"/>
            <a:ext cx="3938587" cy="2922588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>
              <a:latin typeface="Times New Roman" charset="0"/>
            </a:endParaRPr>
          </a:p>
        </p:txBody>
      </p:sp>
      <p:grpSp>
        <p:nvGrpSpPr>
          <p:cNvPr id="62467" name="Group 5"/>
          <p:cNvGrpSpPr>
            <a:grpSpLocks/>
          </p:cNvGrpSpPr>
          <p:nvPr/>
        </p:nvGrpSpPr>
        <p:grpSpPr bwMode="auto">
          <a:xfrm>
            <a:off x="4489450" y="3929063"/>
            <a:ext cx="1981200" cy="990600"/>
            <a:chOff x="3184" y="3336"/>
            <a:chExt cx="1248" cy="624"/>
          </a:xfrm>
        </p:grpSpPr>
        <p:sp>
          <p:nvSpPr>
            <p:cNvPr id="62492" name="Line 6"/>
            <p:cNvSpPr>
              <a:spLocks noChangeShapeType="1"/>
            </p:cNvSpPr>
            <p:nvPr/>
          </p:nvSpPr>
          <p:spPr bwMode="auto">
            <a:xfrm rot="-5400000">
              <a:off x="2879" y="3648"/>
              <a:ext cx="62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493" name="Line 7"/>
            <p:cNvSpPr>
              <a:spLocks noChangeShapeType="1"/>
            </p:cNvSpPr>
            <p:nvPr/>
          </p:nvSpPr>
          <p:spPr bwMode="auto">
            <a:xfrm>
              <a:off x="3184" y="3344"/>
              <a:ext cx="63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494" name="Line 8"/>
            <p:cNvSpPr>
              <a:spLocks noChangeShapeType="1"/>
            </p:cNvSpPr>
            <p:nvPr/>
          </p:nvSpPr>
          <p:spPr bwMode="auto">
            <a:xfrm>
              <a:off x="3801" y="3344"/>
              <a:ext cx="63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62468" name="Group 9"/>
          <p:cNvGrpSpPr>
            <a:grpSpLocks/>
          </p:cNvGrpSpPr>
          <p:nvPr/>
        </p:nvGrpSpPr>
        <p:grpSpPr bwMode="auto">
          <a:xfrm>
            <a:off x="1890713" y="2290763"/>
            <a:ext cx="4549775" cy="2965450"/>
            <a:chOff x="1547" y="2304"/>
            <a:chExt cx="2866" cy="1868"/>
          </a:xfrm>
        </p:grpSpPr>
        <p:sp>
          <p:nvSpPr>
            <p:cNvPr id="62473" name="Text Box 11"/>
            <p:cNvSpPr txBox="1">
              <a:spLocks noChangeArrowheads="1"/>
            </p:cNvSpPr>
            <p:nvPr/>
          </p:nvSpPr>
          <p:spPr bwMode="auto">
            <a:xfrm>
              <a:off x="2149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2474" name="Text Box 12"/>
            <p:cNvSpPr txBox="1">
              <a:spLocks noChangeArrowheads="1"/>
            </p:cNvSpPr>
            <p:nvPr/>
          </p:nvSpPr>
          <p:spPr bwMode="auto">
            <a:xfrm>
              <a:off x="2765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2475" name="Text Box 13"/>
            <p:cNvSpPr txBox="1">
              <a:spLocks noChangeArrowheads="1"/>
            </p:cNvSpPr>
            <p:nvPr/>
          </p:nvSpPr>
          <p:spPr bwMode="auto">
            <a:xfrm>
              <a:off x="3381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2476" name="Text Box 14"/>
            <p:cNvSpPr txBox="1">
              <a:spLocks noChangeArrowheads="1"/>
            </p:cNvSpPr>
            <p:nvPr/>
          </p:nvSpPr>
          <p:spPr bwMode="auto">
            <a:xfrm>
              <a:off x="3997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2477" name="Text Box 16"/>
            <p:cNvSpPr txBox="1">
              <a:spLocks noChangeArrowheads="1"/>
            </p:cNvSpPr>
            <p:nvPr/>
          </p:nvSpPr>
          <p:spPr bwMode="auto">
            <a:xfrm>
              <a:off x="2149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2478" name="Text Box 17"/>
            <p:cNvSpPr txBox="1">
              <a:spLocks noChangeArrowheads="1"/>
            </p:cNvSpPr>
            <p:nvPr/>
          </p:nvSpPr>
          <p:spPr bwMode="auto">
            <a:xfrm>
              <a:off x="2765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2479" name="Text Box 18"/>
            <p:cNvSpPr txBox="1">
              <a:spLocks noChangeArrowheads="1"/>
            </p:cNvSpPr>
            <p:nvPr/>
          </p:nvSpPr>
          <p:spPr bwMode="auto">
            <a:xfrm>
              <a:off x="3381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2480" name="Text Box 19"/>
            <p:cNvSpPr txBox="1">
              <a:spLocks noChangeArrowheads="1"/>
            </p:cNvSpPr>
            <p:nvPr/>
          </p:nvSpPr>
          <p:spPr bwMode="auto">
            <a:xfrm>
              <a:off x="3997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2481" name="Text Box 21"/>
            <p:cNvSpPr txBox="1">
              <a:spLocks noChangeArrowheads="1"/>
            </p:cNvSpPr>
            <p:nvPr/>
          </p:nvSpPr>
          <p:spPr bwMode="auto">
            <a:xfrm>
              <a:off x="2149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2482" name="Text Box 22"/>
            <p:cNvSpPr txBox="1">
              <a:spLocks noChangeArrowheads="1"/>
            </p:cNvSpPr>
            <p:nvPr/>
          </p:nvSpPr>
          <p:spPr bwMode="auto">
            <a:xfrm>
              <a:off x="2765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2483" name="Text Box 23"/>
            <p:cNvSpPr txBox="1">
              <a:spLocks noChangeArrowheads="1"/>
            </p:cNvSpPr>
            <p:nvPr/>
          </p:nvSpPr>
          <p:spPr bwMode="auto">
            <a:xfrm>
              <a:off x="3381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2484" name="Text Box 24"/>
            <p:cNvSpPr txBox="1">
              <a:spLocks noChangeArrowheads="1"/>
            </p:cNvSpPr>
            <p:nvPr/>
          </p:nvSpPr>
          <p:spPr bwMode="auto">
            <a:xfrm>
              <a:off x="3997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2485" name="Text Box 25"/>
            <p:cNvSpPr txBox="1">
              <a:spLocks noChangeArrowheads="1"/>
            </p:cNvSpPr>
            <p:nvPr/>
          </p:nvSpPr>
          <p:spPr bwMode="auto">
            <a:xfrm>
              <a:off x="1547" y="3544"/>
              <a:ext cx="19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1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62486" name="Text Box 26"/>
            <p:cNvSpPr txBox="1">
              <a:spLocks noChangeArrowheads="1"/>
            </p:cNvSpPr>
            <p:nvPr/>
          </p:nvSpPr>
          <p:spPr bwMode="auto">
            <a:xfrm>
              <a:off x="1547" y="2928"/>
              <a:ext cx="19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2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62487" name="Text Box 27"/>
            <p:cNvSpPr txBox="1">
              <a:spLocks noChangeArrowheads="1"/>
            </p:cNvSpPr>
            <p:nvPr/>
          </p:nvSpPr>
          <p:spPr bwMode="auto">
            <a:xfrm>
              <a:off x="1547" y="2304"/>
              <a:ext cx="19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3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62488" name="Text Box 28"/>
            <p:cNvSpPr txBox="1">
              <a:spLocks noChangeArrowheads="1"/>
            </p:cNvSpPr>
            <p:nvPr/>
          </p:nvSpPr>
          <p:spPr bwMode="auto">
            <a:xfrm>
              <a:off x="1955" y="3948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1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62489" name="Text Box 29"/>
            <p:cNvSpPr txBox="1">
              <a:spLocks noChangeArrowheads="1"/>
            </p:cNvSpPr>
            <p:nvPr/>
          </p:nvSpPr>
          <p:spPr bwMode="auto">
            <a:xfrm>
              <a:off x="2564" y="3952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2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62490" name="Text Box 30"/>
            <p:cNvSpPr txBox="1">
              <a:spLocks noChangeArrowheads="1"/>
            </p:cNvSpPr>
            <p:nvPr/>
          </p:nvSpPr>
          <p:spPr bwMode="auto">
            <a:xfrm>
              <a:off x="3181" y="3956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3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62491" name="Text Box 31"/>
            <p:cNvSpPr txBox="1">
              <a:spLocks noChangeArrowheads="1"/>
            </p:cNvSpPr>
            <p:nvPr/>
          </p:nvSpPr>
          <p:spPr bwMode="auto">
            <a:xfrm>
              <a:off x="3798" y="3960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4</a:t>
              </a:r>
              <a:endParaRPr lang="en-US" altLang="en-US" sz="1400">
                <a:latin typeface="Times New Roman" charset="0"/>
              </a:endParaRPr>
            </a:p>
          </p:txBody>
        </p:sp>
      </p:grpSp>
      <p:sp>
        <p:nvSpPr>
          <p:cNvPr id="62469" name="Rectangle 37"/>
          <p:cNvSpPr>
            <a:spLocks noChangeArrowheads="1"/>
          </p:cNvSpPr>
          <p:nvPr/>
        </p:nvSpPr>
        <p:spPr bwMode="auto">
          <a:xfrm>
            <a:off x="2873375" y="4229100"/>
            <a:ext cx="304800" cy="3048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>
              <a:latin typeface="Times New Roman" charset="0"/>
            </a:endParaRPr>
          </a:p>
        </p:txBody>
      </p:sp>
      <p:pic>
        <p:nvPicPr>
          <p:cNvPr id="62470" name="Picture 39" descr="Beep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5225" y="4152900"/>
            <a:ext cx="60325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471" name="Text Box 16"/>
          <p:cNvSpPr txBox="1">
            <a:spLocks noChangeArrowheads="1"/>
          </p:cNvSpPr>
          <p:nvPr/>
        </p:nvSpPr>
        <p:spPr bwMode="auto">
          <a:xfrm>
            <a:off x="2838450" y="4275138"/>
            <a:ext cx="381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en-US" sz="1600">
                <a:latin typeface="Times New Roman" charset="0"/>
              </a:rPr>
              <a:t>+</a:t>
            </a:r>
          </a:p>
        </p:txBody>
      </p:sp>
      <p:pic>
        <p:nvPicPr>
          <p:cNvPr id="62472" name="Picture 34" descr="karelEast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0600" y="4022725"/>
            <a:ext cx="884238" cy="874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TextBox 1">
            <a:extLst>
              <a:ext uri="{FF2B5EF4-FFF2-40B4-BE49-F238E27FC236}">
                <a16:creationId xmlns:a16="http://schemas.microsoft.com/office/drawing/2014/main" id="{1A8F12EC-B250-5A46-8410-2B6C96F046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24754" y="684352"/>
            <a:ext cx="2339102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4000" dirty="0" err="1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bougez</a:t>
            </a:r>
            <a:r>
              <a:rPr lang="en-US" altLang="en-US" sz="4000" dirty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4514" name="TextBox 1"/>
          <p:cNvSpPr txBox="1">
            <a:spLocks noChangeArrowheads="1"/>
          </p:cNvSpPr>
          <p:nvPr/>
        </p:nvSpPr>
        <p:spPr bwMode="auto">
          <a:xfrm>
            <a:off x="-152400" y="2733675"/>
            <a:ext cx="96774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360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turnLeft();</a:t>
            </a:r>
          </a:p>
        </p:txBody>
      </p:sp>
      <p:sp>
        <p:nvSpPr>
          <p:cNvPr id="4" name="TextBox 1">
            <a:extLst>
              <a:ext uri="{FF2B5EF4-FFF2-40B4-BE49-F238E27FC236}">
                <a16:creationId xmlns:a16="http://schemas.microsoft.com/office/drawing/2014/main" id="{37A67085-7354-BB45-A9B5-6B0AD9739D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4200" y="3478213"/>
            <a:ext cx="5109091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4000" dirty="0" err="1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tournez</a:t>
            </a:r>
            <a:r>
              <a:rPr lang="en-US" altLang="en-US" sz="4000" dirty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4000" dirty="0" err="1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à</a:t>
            </a:r>
            <a:r>
              <a:rPr lang="en-US" altLang="en-US" sz="4000" dirty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 gauche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err="1">
                <a:solidFill>
                  <a:schemeClr val="tx1"/>
                </a:solidFill>
                <a:latin typeface="Courier"/>
                <a:cs typeface="Courier"/>
              </a:rPr>
              <a:t>turnLeft</a:t>
            </a:r>
            <a:r>
              <a:rPr lang="en-US" sz="4000" b="1" dirty="0">
                <a:solidFill>
                  <a:schemeClr val="tx1"/>
                </a:solidFill>
                <a:latin typeface="Courier"/>
                <a:cs typeface="Courier"/>
              </a:rPr>
              <a:t>();</a:t>
            </a:r>
          </a:p>
        </p:txBody>
      </p:sp>
      <p:sp>
        <p:nvSpPr>
          <p:cNvPr id="66562" name="Rectangle 4"/>
          <p:cNvSpPr>
            <a:spLocks noChangeArrowheads="1"/>
          </p:cNvSpPr>
          <p:nvPr/>
        </p:nvSpPr>
        <p:spPr bwMode="auto">
          <a:xfrm>
            <a:off x="2522538" y="1984375"/>
            <a:ext cx="3938587" cy="2922588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>
              <a:latin typeface="Times New Roman" charset="0"/>
            </a:endParaRPr>
          </a:p>
        </p:txBody>
      </p:sp>
      <p:grpSp>
        <p:nvGrpSpPr>
          <p:cNvPr id="66563" name="Group 5"/>
          <p:cNvGrpSpPr>
            <a:grpSpLocks/>
          </p:cNvGrpSpPr>
          <p:nvPr/>
        </p:nvGrpSpPr>
        <p:grpSpPr bwMode="auto">
          <a:xfrm>
            <a:off x="4489450" y="3929063"/>
            <a:ext cx="1981200" cy="990600"/>
            <a:chOff x="3184" y="3336"/>
            <a:chExt cx="1248" cy="624"/>
          </a:xfrm>
        </p:grpSpPr>
        <p:sp>
          <p:nvSpPr>
            <p:cNvPr id="66588" name="Line 6"/>
            <p:cNvSpPr>
              <a:spLocks noChangeShapeType="1"/>
            </p:cNvSpPr>
            <p:nvPr/>
          </p:nvSpPr>
          <p:spPr bwMode="auto">
            <a:xfrm rot="-5400000">
              <a:off x="2879" y="3648"/>
              <a:ext cx="62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589" name="Line 7"/>
            <p:cNvSpPr>
              <a:spLocks noChangeShapeType="1"/>
            </p:cNvSpPr>
            <p:nvPr/>
          </p:nvSpPr>
          <p:spPr bwMode="auto">
            <a:xfrm>
              <a:off x="3184" y="3344"/>
              <a:ext cx="63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590" name="Line 8"/>
            <p:cNvSpPr>
              <a:spLocks noChangeShapeType="1"/>
            </p:cNvSpPr>
            <p:nvPr/>
          </p:nvSpPr>
          <p:spPr bwMode="auto">
            <a:xfrm>
              <a:off x="3801" y="3344"/>
              <a:ext cx="63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66564" name="Group 9"/>
          <p:cNvGrpSpPr>
            <a:grpSpLocks/>
          </p:cNvGrpSpPr>
          <p:nvPr/>
        </p:nvGrpSpPr>
        <p:grpSpPr bwMode="auto">
          <a:xfrm>
            <a:off x="1890713" y="2290763"/>
            <a:ext cx="4549775" cy="2965450"/>
            <a:chOff x="1547" y="2304"/>
            <a:chExt cx="2866" cy="1868"/>
          </a:xfrm>
        </p:grpSpPr>
        <p:sp>
          <p:nvSpPr>
            <p:cNvPr id="66569" name="Text Box 11"/>
            <p:cNvSpPr txBox="1">
              <a:spLocks noChangeArrowheads="1"/>
            </p:cNvSpPr>
            <p:nvPr/>
          </p:nvSpPr>
          <p:spPr bwMode="auto">
            <a:xfrm>
              <a:off x="2149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6570" name="Text Box 12"/>
            <p:cNvSpPr txBox="1">
              <a:spLocks noChangeArrowheads="1"/>
            </p:cNvSpPr>
            <p:nvPr/>
          </p:nvSpPr>
          <p:spPr bwMode="auto">
            <a:xfrm>
              <a:off x="2765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6571" name="Text Box 13"/>
            <p:cNvSpPr txBox="1">
              <a:spLocks noChangeArrowheads="1"/>
            </p:cNvSpPr>
            <p:nvPr/>
          </p:nvSpPr>
          <p:spPr bwMode="auto">
            <a:xfrm>
              <a:off x="3381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6572" name="Text Box 14"/>
            <p:cNvSpPr txBox="1">
              <a:spLocks noChangeArrowheads="1"/>
            </p:cNvSpPr>
            <p:nvPr/>
          </p:nvSpPr>
          <p:spPr bwMode="auto">
            <a:xfrm>
              <a:off x="3997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6573" name="Text Box 16"/>
            <p:cNvSpPr txBox="1">
              <a:spLocks noChangeArrowheads="1"/>
            </p:cNvSpPr>
            <p:nvPr/>
          </p:nvSpPr>
          <p:spPr bwMode="auto">
            <a:xfrm>
              <a:off x="2149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6574" name="Text Box 17"/>
            <p:cNvSpPr txBox="1">
              <a:spLocks noChangeArrowheads="1"/>
            </p:cNvSpPr>
            <p:nvPr/>
          </p:nvSpPr>
          <p:spPr bwMode="auto">
            <a:xfrm>
              <a:off x="2765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6575" name="Text Box 18"/>
            <p:cNvSpPr txBox="1">
              <a:spLocks noChangeArrowheads="1"/>
            </p:cNvSpPr>
            <p:nvPr/>
          </p:nvSpPr>
          <p:spPr bwMode="auto">
            <a:xfrm>
              <a:off x="3381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6576" name="Text Box 19"/>
            <p:cNvSpPr txBox="1">
              <a:spLocks noChangeArrowheads="1"/>
            </p:cNvSpPr>
            <p:nvPr/>
          </p:nvSpPr>
          <p:spPr bwMode="auto">
            <a:xfrm>
              <a:off x="3997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6577" name="Text Box 21"/>
            <p:cNvSpPr txBox="1">
              <a:spLocks noChangeArrowheads="1"/>
            </p:cNvSpPr>
            <p:nvPr/>
          </p:nvSpPr>
          <p:spPr bwMode="auto">
            <a:xfrm>
              <a:off x="2149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6578" name="Text Box 22"/>
            <p:cNvSpPr txBox="1">
              <a:spLocks noChangeArrowheads="1"/>
            </p:cNvSpPr>
            <p:nvPr/>
          </p:nvSpPr>
          <p:spPr bwMode="auto">
            <a:xfrm>
              <a:off x="2765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6579" name="Text Box 23"/>
            <p:cNvSpPr txBox="1">
              <a:spLocks noChangeArrowheads="1"/>
            </p:cNvSpPr>
            <p:nvPr/>
          </p:nvSpPr>
          <p:spPr bwMode="auto">
            <a:xfrm>
              <a:off x="3381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6580" name="Text Box 24"/>
            <p:cNvSpPr txBox="1">
              <a:spLocks noChangeArrowheads="1"/>
            </p:cNvSpPr>
            <p:nvPr/>
          </p:nvSpPr>
          <p:spPr bwMode="auto">
            <a:xfrm>
              <a:off x="3997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6581" name="Text Box 25"/>
            <p:cNvSpPr txBox="1">
              <a:spLocks noChangeArrowheads="1"/>
            </p:cNvSpPr>
            <p:nvPr/>
          </p:nvSpPr>
          <p:spPr bwMode="auto">
            <a:xfrm>
              <a:off x="1547" y="3544"/>
              <a:ext cx="19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1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66582" name="Text Box 26"/>
            <p:cNvSpPr txBox="1">
              <a:spLocks noChangeArrowheads="1"/>
            </p:cNvSpPr>
            <p:nvPr/>
          </p:nvSpPr>
          <p:spPr bwMode="auto">
            <a:xfrm>
              <a:off x="1547" y="2928"/>
              <a:ext cx="19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2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66583" name="Text Box 27"/>
            <p:cNvSpPr txBox="1">
              <a:spLocks noChangeArrowheads="1"/>
            </p:cNvSpPr>
            <p:nvPr/>
          </p:nvSpPr>
          <p:spPr bwMode="auto">
            <a:xfrm>
              <a:off x="1547" y="2304"/>
              <a:ext cx="19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3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66584" name="Text Box 28"/>
            <p:cNvSpPr txBox="1">
              <a:spLocks noChangeArrowheads="1"/>
            </p:cNvSpPr>
            <p:nvPr/>
          </p:nvSpPr>
          <p:spPr bwMode="auto">
            <a:xfrm>
              <a:off x="1955" y="3948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1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66585" name="Text Box 29"/>
            <p:cNvSpPr txBox="1">
              <a:spLocks noChangeArrowheads="1"/>
            </p:cNvSpPr>
            <p:nvPr/>
          </p:nvSpPr>
          <p:spPr bwMode="auto">
            <a:xfrm>
              <a:off x="2564" y="3952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2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66586" name="Text Box 30"/>
            <p:cNvSpPr txBox="1">
              <a:spLocks noChangeArrowheads="1"/>
            </p:cNvSpPr>
            <p:nvPr/>
          </p:nvSpPr>
          <p:spPr bwMode="auto">
            <a:xfrm>
              <a:off x="3181" y="3956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3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66587" name="Text Box 31"/>
            <p:cNvSpPr txBox="1">
              <a:spLocks noChangeArrowheads="1"/>
            </p:cNvSpPr>
            <p:nvPr/>
          </p:nvSpPr>
          <p:spPr bwMode="auto">
            <a:xfrm>
              <a:off x="3798" y="3960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4</a:t>
              </a:r>
              <a:endParaRPr lang="en-US" altLang="en-US" sz="1400">
                <a:latin typeface="Times New Roman" charset="0"/>
              </a:endParaRPr>
            </a:p>
          </p:txBody>
        </p:sp>
      </p:grpSp>
      <p:sp>
        <p:nvSpPr>
          <p:cNvPr id="66565" name="Rectangle 37"/>
          <p:cNvSpPr>
            <a:spLocks noChangeArrowheads="1"/>
          </p:cNvSpPr>
          <p:nvPr/>
        </p:nvSpPr>
        <p:spPr bwMode="auto">
          <a:xfrm>
            <a:off x="2873375" y="4229100"/>
            <a:ext cx="304800" cy="3048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>
              <a:latin typeface="Times New Roman" charset="0"/>
            </a:endParaRPr>
          </a:p>
        </p:txBody>
      </p:sp>
      <p:pic>
        <p:nvPicPr>
          <p:cNvPr id="66566" name="Picture 39" descr="Beep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5225" y="4152900"/>
            <a:ext cx="60325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6567" name="Text Box 16"/>
          <p:cNvSpPr txBox="1">
            <a:spLocks noChangeArrowheads="1"/>
          </p:cNvSpPr>
          <p:nvPr/>
        </p:nvSpPr>
        <p:spPr bwMode="auto">
          <a:xfrm>
            <a:off x="2838450" y="4275138"/>
            <a:ext cx="381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en-US" sz="1600">
                <a:latin typeface="Times New Roman" charset="0"/>
              </a:rPr>
              <a:t>+</a:t>
            </a:r>
          </a:p>
        </p:txBody>
      </p:sp>
      <p:pic>
        <p:nvPicPr>
          <p:cNvPr id="66568" name="Picture 34" descr="karelEast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0600" y="4022725"/>
            <a:ext cx="884238" cy="874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TextBox 1">
            <a:extLst>
              <a:ext uri="{FF2B5EF4-FFF2-40B4-BE49-F238E27FC236}">
                <a16:creationId xmlns:a16="http://schemas.microsoft.com/office/drawing/2014/main" id="{6B38D53B-608C-D34F-9618-C85F0CE078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06455" y="702538"/>
            <a:ext cx="5109091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4000" dirty="0" err="1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tournez</a:t>
            </a:r>
            <a:r>
              <a:rPr lang="en-US" altLang="en-US" sz="4000" dirty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4000" dirty="0" err="1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à</a:t>
            </a:r>
            <a:r>
              <a:rPr lang="en-US" altLang="en-US" sz="4000" dirty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 gauche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err="1">
                <a:solidFill>
                  <a:schemeClr val="tx1"/>
                </a:solidFill>
                <a:latin typeface="Courier"/>
                <a:cs typeface="Courier"/>
              </a:rPr>
              <a:t>turnLeft</a:t>
            </a:r>
            <a:r>
              <a:rPr lang="en-US" sz="4000" b="1" dirty="0">
                <a:solidFill>
                  <a:schemeClr val="tx1"/>
                </a:solidFill>
                <a:latin typeface="Courier"/>
                <a:cs typeface="Courier"/>
              </a:rPr>
              <a:t>();</a:t>
            </a:r>
          </a:p>
        </p:txBody>
      </p:sp>
      <p:sp>
        <p:nvSpPr>
          <p:cNvPr id="68610" name="Rectangle 4"/>
          <p:cNvSpPr>
            <a:spLocks noChangeArrowheads="1"/>
          </p:cNvSpPr>
          <p:nvPr/>
        </p:nvSpPr>
        <p:spPr bwMode="auto">
          <a:xfrm>
            <a:off x="2522538" y="1984375"/>
            <a:ext cx="3938587" cy="2922588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>
              <a:latin typeface="Times New Roman" charset="0"/>
            </a:endParaRPr>
          </a:p>
        </p:txBody>
      </p:sp>
      <p:grpSp>
        <p:nvGrpSpPr>
          <p:cNvPr id="68611" name="Group 5"/>
          <p:cNvGrpSpPr>
            <a:grpSpLocks/>
          </p:cNvGrpSpPr>
          <p:nvPr/>
        </p:nvGrpSpPr>
        <p:grpSpPr bwMode="auto">
          <a:xfrm>
            <a:off x="4489450" y="3929063"/>
            <a:ext cx="1981200" cy="990600"/>
            <a:chOff x="3184" y="3336"/>
            <a:chExt cx="1248" cy="624"/>
          </a:xfrm>
        </p:grpSpPr>
        <p:sp>
          <p:nvSpPr>
            <p:cNvPr id="68636" name="Line 6"/>
            <p:cNvSpPr>
              <a:spLocks noChangeShapeType="1"/>
            </p:cNvSpPr>
            <p:nvPr/>
          </p:nvSpPr>
          <p:spPr bwMode="auto">
            <a:xfrm rot="-5400000">
              <a:off x="2879" y="3648"/>
              <a:ext cx="62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637" name="Line 7"/>
            <p:cNvSpPr>
              <a:spLocks noChangeShapeType="1"/>
            </p:cNvSpPr>
            <p:nvPr/>
          </p:nvSpPr>
          <p:spPr bwMode="auto">
            <a:xfrm>
              <a:off x="3184" y="3344"/>
              <a:ext cx="63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638" name="Line 8"/>
            <p:cNvSpPr>
              <a:spLocks noChangeShapeType="1"/>
            </p:cNvSpPr>
            <p:nvPr/>
          </p:nvSpPr>
          <p:spPr bwMode="auto">
            <a:xfrm>
              <a:off x="3801" y="3344"/>
              <a:ext cx="63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68612" name="Group 9"/>
          <p:cNvGrpSpPr>
            <a:grpSpLocks/>
          </p:cNvGrpSpPr>
          <p:nvPr/>
        </p:nvGrpSpPr>
        <p:grpSpPr bwMode="auto">
          <a:xfrm>
            <a:off x="1890713" y="2290763"/>
            <a:ext cx="4549775" cy="2965450"/>
            <a:chOff x="1547" y="2304"/>
            <a:chExt cx="2866" cy="1868"/>
          </a:xfrm>
        </p:grpSpPr>
        <p:sp>
          <p:nvSpPr>
            <p:cNvPr id="68617" name="Text Box 11"/>
            <p:cNvSpPr txBox="1">
              <a:spLocks noChangeArrowheads="1"/>
            </p:cNvSpPr>
            <p:nvPr/>
          </p:nvSpPr>
          <p:spPr bwMode="auto">
            <a:xfrm>
              <a:off x="2149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8618" name="Text Box 12"/>
            <p:cNvSpPr txBox="1">
              <a:spLocks noChangeArrowheads="1"/>
            </p:cNvSpPr>
            <p:nvPr/>
          </p:nvSpPr>
          <p:spPr bwMode="auto">
            <a:xfrm>
              <a:off x="2765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8619" name="Text Box 13"/>
            <p:cNvSpPr txBox="1">
              <a:spLocks noChangeArrowheads="1"/>
            </p:cNvSpPr>
            <p:nvPr/>
          </p:nvSpPr>
          <p:spPr bwMode="auto">
            <a:xfrm>
              <a:off x="3381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8620" name="Text Box 14"/>
            <p:cNvSpPr txBox="1">
              <a:spLocks noChangeArrowheads="1"/>
            </p:cNvSpPr>
            <p:nvPr/>
          </p:nvSpPr>
          <p:spPr bwMode="auto">
            <a:xfrm>
              <a:off x="3997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8621" name="Text Box 16"/>
            <p:cNvSpPr txBox="1">
              <a:spLocks noChangeArrowheads="1"/>
            </p:cNvSpPr>
            <p:nvPr/>
          </p:nvSpPr>
          <p:spPr bwMode="auto">
            <a:xfrm>
              <a:off x="2149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8622" name="Text Box 17"/>
            <p:cNvSpPr txBox="1">
              <a:spLocks noChangeArrowheads="1"/>
            </p:cNvSpPr>
            <p:nvPr/>
          </p:nvSpPr>
          <p:spPr bwMode="auto">
            <a:xfrm>
              <a:off x="2765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8623" name="Text Box 18"/>
            <p:cNvSpPr txBox="1">
              <a:spLocks noChangeArrowheads="1"/>
            </p:cNvSpPr>
            <p:nvPr/>
          </p:nvSpPr>
          <p:spPr bwMode="auto">
            <a:xfrm>
              <a:off x="3381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8624" name="Text Box 19"/>
            <p:cNvSpPr txBox="1">
              <a:spLocks noChangeArrowheads="1"/>
            </p:cNvSpPr>
            <p:nvPr/>
          </p:nvSpPr>
          <p:spPr bwMode="auto">
            <a:xfrm>
              <a:off x="3997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8625" name="Text Box 21"/>
            <p:cNvSpPr txBox="1">
              <a:spLocks noChangeArrowheads="1"/>
            </p:cNvSpPr>
            <p:nvPr/>
          </p:nvSpPr>
          <p:spPr bwMode="auto">
            <a:xfrm>
              <a:off x="2149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8626" name="Text Box 22"/>
            <p:cNvSpPr txBox="1">
              <a:spLocks noChangeArrowheads="1"/>
            </p:cNvSpPr>
            <p:nvPr/>
          </p:nvSpPr>
          <p:spPr bwMode="auto">
            <a:xfrm>
              <a:off x="2765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8627" name="Text Box 23"/>
            <p:cNvSpPr txBox="1">
              <a:spLocks noChangeArrowheads="1"/>
            </p:cNvSpPr>
            <p:nvPr/>
          </p:nvSpPr>
          <p:spPr bwMode="auto">
            <a:xfrm>
              <a:off x="3381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8628" name="Text Box 24"/>
            <p:cNvSpPr txBox="1">
              <a:spLocks noChangeArrowheads="1"/>
            </p:cNvSpPr>
            <p:nvPr/>
          </p:nvSpPr>
          <p:spPr bwMode="auto">
            <a:xfrm>
              <a:off x="3997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8629" name="Text Box 25"/>
            <p:cNvSpPr txBox="1">
              <a:spLocks noChangeArrowheads="1"/>
            </p:cNvSpPr>
            <p:nvPr/>
          </p:nvSpPr>
          <p:spPr bwMode="auto">
            <a:xfrm>
              <a:off x="1547" y="3544"/>
              <a:ext cx="19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1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68630" name="Text Box 26"/>
            <p:cNvSpPr txBox="1">
              <a:spLocks noChangeArrowheads="1"/>
            </p:cNvSpPr>
            <p:nvPr/>
          </p:nvSpPr>
          <p:spPr bwMode="auto">
            <a:xfrm>
              <a:off x="1547" y="2928"/>
              <a:ext cx="19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2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68631" name="Text Box 27"/>
            <p:cNvSpPr txBox="1">
              <a:spLocks noChangeArrowheads="1"/>
            </p:cNvSpPr>
            <p:nvPr/>
          </p:nvSpPr>
          <p:spPr bwMode="auto">
            <a:xfrm>
              <a:off x="1547" y="2304"/>
              <a:ext cx="19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3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68632" name="Text Box 28"/>
            <p:cNvSpPr txBox="1">
              <a:spLocks noChangeArrowheads="1"/>
            </p:cNvSpPr>
            <p:nvPr/>
          </p:nvSpPr>
          <p:spPr bwMode="auto">
            <a:xfrm>
              <a:off x="1955" y="3948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1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68633" name="Text Box 29"/>
            <p:cNvSpPr txBox="1">
              <a:spLocks noChangeArrowheads="1"/>
            </p:cNvSpPr>
            <p:nvPr/>
          </p:nvSpPr>
          <p:spPr bwMode="auto">
            <a:xfrm>
              <a:off x="2564" y="3952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2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68634" name="Text Box 30"/>
            <p:cNvSpPr txBox="1">
              <a:spLocks noChangeArrowheads="1"/>
            </p:cNvSpPr>
            <p:nvPr/>
          </p:nvSpPr>
          <p:spPr bwMode="auto">
            <a:xfrm>
              <a:off x="3181" y="3956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3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68635" name="Text Box 31"/>
            <p:cNvSpPr txBox="1">
              <a:spLocks noChangeArrowheads="1"/>
            </p:cNvSpPr>
            <p:nvPr/>
          </p:nvSpPr>
          <p:spPr bwMode="auto">
            <a:xfrm>
              <a:off x="3798" y="3960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4</a:t>
              </a:r>
              <a:endParaRPr lang="en-US" altLang="en-US" sz="1400">
                <a:latin typeface="Times New Roman" charset="0"/>
              </a:endParaRPr>
            </a:p>
          </p:txBody>
        </p:sp>
      </p:grpSp>
      <p:sp>
        <p:nvSpPr>
          <p:cNvPr id="68613" name="Rectangle 37"/>
          <p:cNvSpPr>
            <a:spLocks noChangeArrowheads="1"/>
          </p:cNvSpPr>
          <p:nvPr/>
        </p:nvSpPr>
        <p:spPr bwMode="auto">
          <a:xfrm>
            <a:off x="2873375" y="4229100"/>
            <a:ext cx="304800" cy="3048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>
              <a:latin typeface="Times New Roman" charset="0"/>
            </a:endParaRPr>
          </a:p>
        </p:txBody>
      </p:sp>
      <p:pic>
        <p:nvPicPr>
          <p:cNvPr id="68614" name="Picture 39" descr="Beep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5225" y="4152900"/>
            <a:ext cx="60325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8615" name="Text Box 16"/>
          <p:cNvSpPr txBox="1">
            <a:spLocks noChangeArrowheads="1"/>
          </p:cNvSpPr>
          <p:nvPr/>
        </p:nvSpPr>
        <p:spPr bwMode="auto">
          <a:xfrm>
            <a:off x="2838450" y="4275138"/>
            <a:ext cx="381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en-US" sz="1600">
                <a:latin typeface="Times New Roman" charset="0"/>
              </a:rPr>
              <a:t>+</a:t>
            </a:r>
          </a:p>
        </p:txBody>
      </p:sp>
      <p:pic>
        <p:nvPicPr>
          <p:cNvPr id="68616" name="Picture 34" descr="karelEast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5400000">
            <a:off x="3632994" y="4023519"/>
            <a:ext cx="882650" cy="874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TextBox 1">
            <a:extLst>
              <a:ext uri="{FF2B5EF4-FFF2-40B4-BE49-F238E27FC236}">
                <a16:creationId xmlns:a16="http://schemas.microsoft.com/office/drawing/2014/main" id="{C523AE7C-646E-5741-A0A6-D6FF706219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06455" y="823913"/>
            <a:ext cx="5109091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4000" dirty="0" err="1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tournez</a:t>
            </a:r>
            <a:r>
              <a:rPr lang="en-US" altLang="en-US" sz="4000" dirty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4000" dirty="0" err="1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à</a:t>
            </a:r>
            <a:r>
              <a:rPr lang="en-US" altLang="en-US" sz="4000" dirty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 gauche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0658" name="TextBox 1"/>
          <p:cNvSpPr txBox="1">
            <a:spLocks noChangeArrowheads="1"/>
          </p:cNvSpPr>
          <p:nvPr/>
        </p:nvSpPr>
        <p:spPr bwMode="auto">
          <a:xfrm>
            <a:off x="-152400" y="2733675"/>
            <a:ext cx="96774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360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pickBeeper();</a:t>
            </a:r>
          </a:p>
        </p:txBody>
      </p:sp>
      <p:sp>
        <p:nvSpPr>
          <p:cNvPr id="4" name="TextBox 1">
            <a:extLst>
              <a:ext uri="{FF2B5EF4-FFF2-40B4-BE49-F238E27FC236}">
                <a16:creationId xmlns:a16="http://schemas.microsoft.com/office/drawing/2014/main" id="{1F1AC143-1C22-D94C-A36F-46FED8A49B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95600" y="3478213"/>
            <a:ext cx="4493538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4000" dirty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prendre le </a:t>
            </a:r>
            <a:r>
              <a:rPr lang="en-US" altLang="en-US" sz="4000" dirty="0" err="1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bip</a:t>
            </a:r>
            <a:endParaRPr lang="en-US" altLang="en-US" sz="4000" dirty="0">
              <a:solidFill>
                <a:srgbClr val="C00000"/>
              </a:solidFill>
              <a:latin typeface="Courier" charset="0"/>
              <a:ea typeface="Courier" charset="0"/>
              <a:cs typeface="Courier" charset="0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err="1">
                <a:solidFill>
                  <a:schemeClr val="tx1"/>
                </a:solidFill>
                <a:latin typeface="Courier"/>
                <a:cs typeface="Courier"/>
              </a:rPr>
              <a:t>pickBeeper</a:t>
            </a:r>
            <a:r>
              <a:rPr lang="en-US" sz="4000" b="1" dirty="0">
                <a:solidFill>
                  <a:schemeClr val="tx1"/>
                </a:solidFill>
                <a:latin typeface="Courier"/>
                <a:cs typeface="Courier"/>
              </a:rPr>
              <a:t>();</a:t>
            </a:r>
          </a:p>
        </p:txBody>
      </p:sp>
      <p:sp>
        <p:nvSpPr>
          <p:cNvPr id="72706" name="Rectangle 4"/>
          <p:cNvSpPr>
            <a:spLocks noChangeArrowheads="1"/>
          </p:cNvSpPr>
          <p:nvPr/>
        </p:nvSpPr>
        <p:spPr bwMode="auto">
          <a:xfrm>
            <a:off x="2522538" y="1984375"/>
            <a:ext cx="3938587" cy="2922588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>
              <a:latin typeface="Times New Roman" charset="0"/>
            </a:endParaRPr>
          </a:p>
        </p:txBody>
      </p:sp>
      <p:grpSp>
        <p:nvGrpSpPr>
          <p:cNvPr id="72707" name="Group 5"/>
          <p:cNvGrpSpPr>
            <a:grpSpLocks/>
          </p:cNvGrpSpPr>
          <p:nvPr/>
        </p:nvGrpSpPr>
        <p:grpSpPr bwMode="auto">
          <a:xfrm>
            <a:off x="4489450" y="3929063"/>
            <a:ext cx="1981200" cy="990600"/>
            <a:chOff x="3184" y="3336"/>
            <a:chExt cx="1248" cy="624"/>
          </a:xfrm>
        </p:grpSpPr>
        <p:sp>
          <p:nvSpPr>
            <p:cNvPr id="72732" name="Line 6"/>
            <p:cNvSpPr>
              <a:spLocks noChangeShapeType="1"/>
            </p:cNvSpPr>
            <p:nvPr/>
          </p:nvSpPr>
          <p:spPr bwMode="auto">
            <a:xfrm rot="-5400000">
              <a:off x="2879" y="3648"/>
              <a:ext cx="62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733" name="Line 7"/>
            <p:cNvSpPr>
              <a:spLocks noChangeShapeType="1"/>
            </p:cNvSpPr>
            <p:nvPr/>
          </p:nvSpPr>
          <p:spPr bwMode="auto">
            <a:xfrm>
              <a:off x="3184" y="3344"/>
              <a:ext cx="63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734" name="Line 8"/>
            <p:cNvSpPr>
              <a:spLocks noChangeShapeType="1"/>
            </p:cNvSpPr>
            <p:nvPr/>
          </p:nvSpPr>
          <p:spPr bwMode="auto">
            <a:xfrm>
              <a:off x="3801" y="3344"/>
              <a:ext cx="63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72708" name="Group 9"/>
          <p:cNvGrpSpPr>
            <a:grpSpLocks/>
          </p:cNvGrpSpPr>
          <p:nvPr/>
        </p:nvGrpSpPr>
        <p:grpSpPr bwMode="auto">
          <a:xfrm>
            <a:off x="1890713" y="2290763"/>
            <a:ext cx="4549775" cy="2965450"/>
            <a:chOff x="1547" y="2304"/>
            <a:chExt cx="2866" cy="1868"/>
          </a:xfrm>
        </p:grpSpPr>
        <p:sp>
          <p:nvSpPr>
            <p:cNvPr id="72713" name="Text Box 11"/>
            <p:cNvSpPr txBox="1">
              <a:spLocks noChangeArrowheads="1"/>
            </p:cNvSpPr>
            <p:nvPr/>
          </p:nvSpPr>
          <p:spPr bwMode="auto">
            <a:xfrm>
              <a:off x="2149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2714" name="Text Box 12"/>
            <p:cNvSpPr txBox="1">
              <a:spLocks noChangeArrowheads="1"/>
            </p:cNvSpPr>
            <p:nvPr/>
          </p:nvSpPr>
          <p:spPr bwMode="auto">
            <a:xfrm>
              <a:off x="2765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2715" name="Text Box 13"/>
            <p:cNvSpPr txBox="1">
              <a:spLocks noChangeArrowheads="1"/>
            </p:cNvSpPr>
            <p:nvPr/>
          </p:nvSpPr>
          <p:spPr bwMode="auto">
            <a:xfrm>
              <a:off x="3381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2716" name="Text Box 14"/>
            <p:cNvSpPr txBox="1">
              <a:spLocks noChangeArrowheads="1"/>
            </p:cNvSpPr>
            <p:nvPr/>
          </p:nvSpPr>
          <p:spPr bwMode="auto">
            <a:xfrm>
              <a:off x="3997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2717" name="Text Box 16"/>
            <p:cNvSpPr txBox="1">
              <a:spLocks noChangeArrowheads="1"/>
            </p:cNvSpPr>
            <p:nvPr/>
          </p:nvSpPr>
          <p:spPr bwMode="auto">
            <a:xfrm>
              <a:off x="2149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2718" name="Text Box 17"/>
            <p:cNvSpPr txBox="1">
              <a:spLocks noChangeArrowheads="1"/>
            </p:cNvSpPr>
            <p:nvPr/>
          </p:nvSpPr>
          <p:spPr bwMode="auto">
            <a:xfrm>
              <a:off x="2765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2719" name="Text Box 18"/>
            <p:cNvSpPr txBox="1">
              <a:spLocks noChangeArrowheads="1"/>
            </p:cNvSpPr>
            <p:nvPr/>
          </p:nvSpPr>
          <p:spPr bwMode="auto">
            <a:xfrm>
              <a:off x="3381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2720" name="Text Box 19"/>
            <p:cNvSpPr txBox="1">
              <a:spLocks noChangeArrowheads="1"/>
            </p:cNvSpPr>
            <p:nvPr/>
          </p:nvSpPr>
          <p:spPr bwMode="auto">
            <a:xfrm>
              <a:off x="3997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2721" name="Text Box 21"/>
            <p:cNvSpPr txBox="1">
              <a:spLocks noChangeArrowheads="1"/>
            </p:cNvSpPr>
            <p:nvPr/>
          </p:nvSpPr>
          <p:spPr bwMode="auto">
            <a:xfrm>
              <a:off x="2149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2722" name="Text Box 22"/>
            <p:cNvSpPr txBox="1">
              <a:spLocks noChangeArrowheads="1"/>
            </p:cNvSpPr>
            <p:nvPr/>
          </p:nvSpPr>
          <p:spPr bwMode="auto">
            <a:xfrm>
              <a:off x="2765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2723" name="Text Box 23"/>
            <p:cNvSpPr txBox="1">
              <a:spLocks noChangeArrowheads="1"/>
            </p:cNvSpPr>
            <p:nvPr/>
          </p:nvSpPr>
          <p:spPr bwMode="auto">
            <a:xfrm>
              <a:off x="3381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2724" name="Text Box 24"/>
            <p:cNvSpPr txBox="1">
              <a:spLocks noChangeArrowheads="1"/>
            </p:cNvSpPr>
            <p:nvPr/>
          </p:nvSpPr>
          <p:spPr bwMode="auto">
            <a:xfrm>
              <a:off x="3997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2725" name="Text Box 25"/>
            <p:cNvSpPr txBox="1">
              <a:spLocks noChangeArrowheads="1"/>
            </p:cNvSpPr>
            <p:nvPr/>
          </p:nvSpPr>
          <p:spPr bwMode="auto">
            <a:xfrm>
              <a:off x="1547" y="3544"/>
              <a:ext cx="19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1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72726" name="Text Box 26"/>
            <p:cNvSpPr txBox="1">
              <a:spLocks noChangeArrowheads="1"/>
            </p:cNvSpPr>
            <p:nvPr/>
          </p:nvSpPr>
          <p:spPr bwMode="auto">
            <a:xfrm>
              <a:off x="1547" y="2928"/>
              <a:ext cx="19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2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72727" name="Text Box 27"/>
            <p:cNvSpPr txBox="1">
              <a:spLocks noChangeArrowheads="1"/>
            </p:cNvSpPr>
            <p:nvPr/>
          </p:nvSpPr>
          <p:spPr bwMode="auto">
            <a:xfrm>
              <a:off x="1547" y="2304"/>
              <a:ext cx="19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3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72728" name="Text Box 28"/>
            <p:cNvSpPr txBox="1">
              <a:spLocks noChangeArrowheads="1"/>
            </p:cNvSpPr>
            <p:nvPr/>
          </p:nvSpPr>
          <p:spPr bwMode="auto">
            <a:xfrm>
              <a:off x="1955" y="3948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1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72729" name="Text Box 29"/>
            <p:cNvSpPr txBox="1">
              <a:spLocks noChangeArrowheads="1"/>
            </p:cNvSpPr>
            <p:nvPr/>
          </p:nvSpPr>
          <p:spPr bwMode="auto">
            <a:xfrm>
              <a:off x="2564" y="3952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2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72730" name="Text Box 30"/>
            <p:cNvSpPr txBox="1">
              <a:spLocks noChangeArrowheads="1"/>
            </p:cNvSpPr>
            <p:nvPr/>
          </p:nvSpPr>
          <p:spPr bwMode="auto">
            <a:xfrm>
              <a:off x="3181" y="3956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3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72731" name="Text Box 31"/>
            <p:cNvSpPr txBox="1">
              <a:spLocks noChangeArrowheads="1"/>
            </p:cNvSpPr>
            <p:nvPr/>
          </p:nvSpPr>
          <p:spPr bwMode="auto">
            <a:xfrm>
              <a:off x="3798" y="3960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4</a:t>
              </a:r>
              <a:endParaRPr lang="en-US" altLang="en-US" sz="1400">
                <a:latin typeface="Times New Roman" charset="0"/>
              </a:endParaRPr>
            </a:p>
          </p:txBody>
        </p:sp>
      </p:grpSp>
      <p:sp>
        <p:nvSpPr>
          <p:cNvPr id="72709" name="Rectangle 37"/>
          <p:cNvSpPr>
            <a:spLocks noChangeArrowheads="1"/>
          </p:cNvSpPr>
          <p:nvPr/>
        </p:nvSpPr>
        <p:spPr bwMode="auto">
          <a:xfrm>
            <a:off x="2873375" y="4229100"/>
            <a:ext cx="304800" cy="3048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>
              <a:latin typeface="Times New Roman" charset="0"/>
            </a:endParaRPr>
          </a:p>
        </p:txBody>
      </p:sp>
      <p:pic>
        <p:nvPicPr>
          <p:cNvPr id="72710" name="Picture 39" descr="Beep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5225" y="4152900"/>
            <a:ext cx="60325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2711" name="Text Box 16"/>
          <p:cNvSpPr txBox="1">
            <a:spLocks noChangeArrowheads="1"/>
          </p:cNvSpPr>
          <p:nvPr/>
        </p:nvSpPr>
        <p:spPr bwMode="auto">
          <a:xfrm>
            <a:off x="2838450" y="4275138"/>
            <a:ext cx="381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en-US" sz="1600">
                <a:latin typeface="Times New Roman" charset="0"/>
              </a:rPr>
              <a:t>+</a:t>
            </a:r>
          </a:p>
        </p:txBody>
      </p:sp>
      <p:pic>
        <p:nvPicPr>
          <p:cNvPr id="72712" name="Picture 34" descr="karelEast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5400000">
            <a:off x="3632994" y="4023519"/>
            <a:ext cx="882650" cy="874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TextBox 1">
            <a:extLst>
              <a:ext uri="{FF2B5EF4-FFF2-40B4-BE49-F238E27FC236}">
                <a16:creationId xmlns:a16="http://schemas.microsoft.com/office/drawing/2014/main" id="{3FD2EA60-4378-8647-B5F6-CB12A8F7C3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22538" y="839927"/>
            <a:ext cx="4493538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4000" dirty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prendre le </a:t>
            </a:r>
            <a:r>
              <a:rPr lang="en-US" altLang="en-US" sz="4000" dirty="0" err="1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bip</a:t>
            </a:r>
            <a:endParaRPr lang="en-US" altLang="en-US" sz="4000" dirty="0">
              <a:solidFill>
                <a:srgbClr val="C00000"/>
              </a:solidFill>
              <a:latin typeface="Courier" charset="0"/>
              <a:ea typeface="Courier" charset="0"/>
              <a:cs typeface="Courier" charset="0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err="1">
                <a:solidFill>
                  <a:schemeClr val="tx1"/>
                </a:solidFill>
                <a:latin typeface="Courier"/>
                <a:cs typeface="Courier"/>
              </a:rPr>
              <a:t>pickBeeper</a:t>
            </a:r>
            <a:r>
              <a:rPr lang="en-US" sz="4000" b="1" dirty="0">
                <a:solidFill>
                  <a:schemeClr val="tx1"/>
                </a:solidFill>
                <a:latin typeface="Courier"/>
                <a:cs typeface="Courier"/>
              </a:rPr>
              <a:t>();</a:t>
            </a:r>
          </a:p>
        </p:txBody>
      </p:sp>
      <p:sp>
        <p:nvSpPr>
          <p:cNvPr id="74754" name="Rectangle 4"/>
          <p:cNvSpPr>
            <a:spLocks noChangeArrowheads="1"/>
          </p:cNvSpPr>
          <p:nvPr/>
        </p:nvSpPr>
        <p:spPr bwMode="auto">
          <a:xfrm>
            <a:off x="2522538" y="1984375"/>
            <a:ext cx="3938587" cy="2922588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>
              <a:latin typeface="Times New Roman" charset="0"/>
            </a:endParaRPr>
          </a:p>
        </p:txBody>
      </p:sp>
      <p:grpSp>
        <p:nvGrpSpPr>
          <p:cNvPr id="74755" name="Group 5"/>
          <p:cNvGrpSpPr>
            <a:grpSpLocks/>
          </p:cNvGrpSpPr>
          <p:nvPr/>
        </p:nvGrpSpPr>
        <p:grpSpPr bwMode="auto">
          <a:xfrm>
            <a:off x="4489450" y="3929063"/>
            <a:ext cx="1981200" cy="990600"/>
            <a:chOff x="3184" y="3336"/>
            <a:chExt cx="1248" cy="624"/>
          </a:xfrm>
        </p:grpSpPr>
        <p:sp>
          <p:nvSpPr>
            <p:cNvPr id="74779" name="Line 6"/>
            <p:cNvSpPr>
              <a:spLocks noChangeShapeType="1"/>
            </p:cNvSpPr>
            <p:nvPr/>
          </p:nvSpPr>
          <p:spPr bwMode="auto">
            <a:xfrm rot="-5400000">
              <a:off x="2879" y="3648"/>
              <a:ext cx="62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780" name="Line 7"/>
            <p:cNvSpPr>
              <a:spLocks noChangeShapeType="1"/>
            </p:cNvSpPr>
            <p:nvPr/>
          </p:nvSpPr>
          <p:spPr bwMode="auto">
            <a:xfrm>
              <a:off x="3184" y="3344"/>
              <a:ext cx="63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781" name="Line 8"/>
            <p:cNvSpPr>
              <a:spLocks noChangeShapeType="1"/>
            </p:cNvSpPr>
            <p:nvPr/>
          </p:nvSpPr>
          <p:spPr bwMode="auto">
            <a:xfrm>
              <a:off x="3801" y="3344"/>
              <a:ext cx="63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74756" name="Group 9"/>
          <p:cNvGrpSpPr>
            <a:grpSpLocks/>
          </p:cNvGrpSpPr>
          <p:nvPr/>
        </p:nvGrpSpPr>
        <p:grpSpPr bwMode="auto">
          <a:xfrm>
            <a:off x="1890713" y="2290763"/>
            <a:ext cx="4549775" cy="2965450"/>
            <a:chOff x="1547" y="2304"/>
            <a:chExt cx="2866" cy="1868"/>
          </a:xfrm>
        </p:grpSpPr>
        <p:sp>
          <p:nvSpPr>
            <p:cNvPr id="74760" name="Text Box 11"/>
            <p:cNvSpPr txBox="1">
              <a:spLocks noChangeArrowheads="1"/>
            </p:cNvSpPr>
            <p:nvPr/>
          </p:nvSpPr>
          <p:spPr bwMode="auto">
            <a:xfrm>
              <a:off x="2149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4761" name="Text Box 12"/>
            <p:cNvSpPr txBox="1">
              <a:spLocks noChangeArrowheads="1"/>
            </p:cNvSpPr>
            <p:nvPr/>
          </p:nvSpPr>
          <p:spPr bwMode="auto">
            <a:xfrm>
              <a:off x="2765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4762" name="Text Box 13"/>
            <p:cNvSpPr txBox="1">
              <a:spLocks noChangeArrowheads="1"/>
            </p:cNvSpPr>
            <p:nvPr/>
          </p:nvSpPr>
          <p:spPr bwMode="auto">
            <a:xfrm>
              <a:off x="3381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4763" name="Text Box 14"/>
            <p:cNvSpPr txBox="1">
              <a:spLocks noChangeArrowheads="1"/>
            </p:cNvSpPr>
            <p:nvPr/>
          </p:nvSpPr>
          <p:spPr bwMode="auto">
            <a:xfrm>
              <a:off x="3997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4764" name="Text Box 16"/>
            <p:cNvSpPr txBox="1">
              <a:spLocks noChangeArrowheads="1"/>
            </p:cNvSpPr>
            <p:nvPr/>
          </p:nvSpPr>
          <p:spPr bwMode="auto">
            <a:xfrm>
              <a:off x="2149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4765" name="Text Box 17"/>
            <p:cNvSpPr txBox="1">
              <a:spLocks noChangeArrowheads="1"/>
            </p:cNvSpPr>
            <p:nvPr/>
          </p:nvSpPr>
          <p:spPr bwMode="auto">
            <a:xfrm>
              <a:off x="2765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4766" name="Text Box 18"/>
            <p:cNvSpPr txBox="1">
              <a:spLocks noChangeArrowheads="1"/>
            </p:cNvSpPr>
            <p:nvPr/>
          </p:nvSpPr>
          <p:spPr bwMode="auto">
            <a:xfrm>
              <a:off x="3381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4767" name="Text Box 19"/>
            <p:cNvSpPr txBox="1">
              <a:spLocks noChangeArrowheads="1"/>
            </p:cNvSpPr>
            <p:nvPr/>
          </p:nvSpPr>
          <p:spPr bwMode="auto">
            <a:xfrm>
              <a:off x="3997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4768" name="Text Box 21"/>
            <p:cNvSpPr txBox="1">
              <a:spLocks noChangeArrowheads="1"/>
            </p:cNvSpPr>
            <p:nvPr/>
          </p:nvSpPr>
          <p:spPr bwMode="auto">
            <a:xfrm>
              <a:off x="2149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4769" name="Text Box 22"/>
            <p:cNvSpPr txBox="1">
              <a:spLocks noChangeArrowheads="1"/>
            </p:cNvSpPr>
            <p:nvPr/>
          </p:nvSpPr>
          <p:spPr bwMode="auto">
            <a:xfrm>
              <a:off x="2765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4770" name="Text Box 23"/>
            <p:cNvSpPr txBox="1">
              <a:spLocks noChangeArrowheads="1"/>
            </p:cNvSpPr>
            <p:nvPr/>
          </p:nvSpPr>
          <p:spPr bwMode="auto">
            <a:xfrm>
              <a:off x="3381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4771" name="Text Box 24"/>
            <p:cNvSpPr txBox="1">
              <a:spLocks noChangeArrowheads="1"/>
            </p:cNvSpPr>
            <p:nvPr/>
          </p:nvSpPr>
          <p:spPr bwMode="auto">
            <a:xfrm>
              <a:off x="3997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4772" name="Text Box 25"/>
            <p:cNvSpPr txBox="1">
              <a:spLocks noChangeArrowheads="1"/>
            </p:cNvSpPr>
            <p:nvPr/>
          </p:nvSpPr>
          <p:spPr bwMode="auto">
            <a:xfrm>
              <a:off x="1547" y="3544"/>
              <a:ext cx="19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1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74773" name="Text Box 26"/>
            <p:cNvSpPr txBox="1">
              <a:spLocks noChangeArrowheads="1"/>
            </p:cNvSpPr>
            <p:nvPr/>
          </p:nvSpPr>
          <p:spPr bwMode="auto">
            <a:xfrm>
              <a:off x="1547" y="2928"/>
              <a:ext cx="19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2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74774" name="Text Box 27"/>
            <p:cNvSpPr txBox="1">
              <a:spLocks noChangeArrowheads="1"/>
            </p:cNvSpPr>
            <p:nvPr/>
          </p:nvSpPr>
          <p:spPr bwMode="auto">
            <a:xfrm>
              <a:off x="1547" y="2304"/>
              <a:ext cx="19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3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74775" name="Text Box 28"/>
            <p:cNvSpPr txBox="1">
              <a:spLocks noChangeArrowheads="1"/>
            </p:cNvSpPr>
            <p:nvPr/>
          </p:nvSpPr>
          <p:spPr bwMode="auto">
            <a:xfrm>
              <a:off x="1955" y="3948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1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74776" name="Text Box 29"/>
            <p:cNvSpPr txBox="1">
              <a:spLocks noChangeArrowheads="1"/>
            </p:cNvSpPr>
            <p:nvPr/>
          </p:nvSpPr>
          <p:spPr bwMode="auto">
            <a:xfrm>
              <a:off x="2564" y="3952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2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74777" name="Text Box 30"/>
            <p:cNvSpPr txBox="1">
              <a:spLocks noChangeArrowheads="1"/>
            </p:cNvSpPr>
            <p:nvPr/>
          </p:nvSpPr>
          <p:spPr bwMode="auto">
            <a:xfrm>
              <a:off x="3181" y="3956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3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74778" name="Text Box 31"/>
            <p:cNvSpPr txBox="1">
              <a:spLocks noChangeArrowheads="1"/>
            </p:cNvSpPr>
            <p:nvPr/>
          </p:nvSpPr>
          <p:spPr bwMode="auto">
            <a:xfrm>
              <a:off x="3798" y="3960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4</a:t>
              </a:r>
              <a:endParaRPr lang="en-US" altLang="en-US" sz="1400">
                <a:latin typeface="Times New Roman" charset="0"/>
              </a:endParaRPr>
            </a:p>
          </p:txBody>
        </p:sp>
      </p:grpSp>
      <p:sp>
        <p:nvSpPr>
          <p:cNvPr id="74757" name="Rectangle 37"/>
          <p:cNvSpPr>
            <a:spLocks noChangeArrowheads="1"/>
          </p:cNvSpPr>
          <p:nvPr/>
        </p:nvSpPr>
        <p:spPr bwMode="auto">
          <a:xfrm>
            <a:off x="2873375" y="4229100"/>
            <a:ext cx="304800" cy="3048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>
              <a:latin typeface="Times New Roman" charset="0"/>
            </a:endParaRPr>
          </a:p>
        </p:txBody>
      </p:sp>
      <p:sp>
        <p:nvSpPr>
          <p:cNvPr id="74758" name="Text Box 16"/>
          <p:cNvSpPr txBox="1">
            <a:spLocks noChangeArrowheads="1"/>
          </p:cNvSpPr>
          <p:nvPr/>
        </p:nvSpPr>
        <p:spPr bwMode="auto">
          <a:xfrm>
            <a:off x="2838450" y="4275138"/>
            <a:ext cx="381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en-US" sz="1600">
                <a:latin typeface="Times New Roman" charset="0"/>
              </a:rPr>
              <a:t>+</a:t>
            </a:r>
          </a:p>
        </p:txBody>
      </p:sp>
      <p:pic>
        <p:nvPicPr>
          <p:cNvPr id="74759" name="Picture 33" descr="karelEas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5400000">
            <a:off x="3632994" y="4023519"/>
            <a:ext cx="882650" cy="874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TextBox 1">
            <a:extLst>
              <a:ext uri="{FF2B5EF4-FFF2-40B4-BE49-F238E27FC236}">
                <a16:creationId xmlns:a16="http://schemas.microsoft.com/office/drawing/2014/main" id="{874D7BFC-797A-6247-BEBC-6CAF6FC741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5419" y="850969"/>
            <a:ext cx="4493538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4000" dirty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prendre le </a:t>
            </a:r>
            <a:r>
              <a:rPr lang="en-US" altLang="en-US" sz="4000" dirty="0" err="1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bip</a:t>
            </a:r>
            <a:endParaRPr lang="en-US" altLang="en-US" sz="4000" dirty="0">
              <a:solidFill>
                <a:srgbClr val="C00000"/>
              </a:solidFill>
              <a:latin typeface="Courier" charset="0"/>
              <a:ea typeface="Courier" charset="0"/>
              <a:cs typeface="Courier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CDD7FA8-9C9C-BE48-9833-66224EEA0227}"/>
              </a:ext>
            </a:extLst>
          </p:cNvPr>
          <p:cNvSpPr txBox="1"/>
          <p:nvPr/>
        </p:nvSpPr>
        <p:spPr>
          <a:xfrm>
            <a:off x="3962400" y="381000"/>
            <a:ext cx="51816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+mj-lt"/>
              </a:rPr>
              <a:t>KOUMBIA, GUINEE</a:t>
            </a:r>
          </a:p>
          <a:p>
            <a:r>
              <a:rPr lang="en-US" b="1" dirty="0">
                <a:latin typeface="+mj-lt"/>
              </a:rPr>
              <a:t>LOCATION: LYCEE DE KOUMBIA</a:t>
            </a:r>
          </a:p>
          <a:p>
            <a:endParaRPr lang="en-US" b="1" dirty="0">
              <a:latin typeface="+mj-lt"/>
            </a:endParaRPr>
          </a:p>
          <a:p>
            <a:r>
              <a:rPr lang="en-US" b="1" dirty="0">
                <a:latin typeface="+mj-lt"/>
              </a:rPr>
              <a:t>Dates: </a:t>
            </a:r>
            <a:r>
              <a:rPr lang="en-US" dirty="0" err="1">
                <a:latin typeface="+mj-lt"/>
              </a:rPr>
              <a:t>Juillet</a:t>
            </a:r>
            <a:r>
              <a:rPr lang="en-US" dirty="0">
                <a:latin typeface="+mj-lt"/>
              </a:rPr>
              <a:t> le 3 – </a:t>
            </a:r>
            <a:r>
              <a:rPr lang="en-US" dirty="0" err="1">
                <a:latin typeface="+mj-lt"/>
              </a:rPr>
              <a:t>Juillet</a:t>
            </a:r>
            <a:r>
              <a:rPr lang="en-US" dirty="0">
                <a:latin typeface="+mj-lt"/>
              </a:rPr>
              <a:t> le 17</a:t>
            </a:r>
          </a:p>
          <a:p>
            <a:endParaRPr lang="en-US" dirty="0">
              <a:latin typeface="+mj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7ABED0-7F38-3549-ABAC-E63B596F36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687" y="381000"/>
            <a:ext cx="3251200" cy="2438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27B179E-674E-2F45-93E8-3AC23C1D3C51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6555" y="1981200"/>
            <a:ext cx="4733290" cy="36068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070D55A-0F71-7B4E-A4D4-096B1490CB60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458" y="3048000"/>
            <a:ext cx="3076575" cy="230759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76802" name="TextBox 1"/>
          <p:cNvSpPr txBox="1">
            <a:spLocks noChangeArrowheads="1"/>
          </p:cNvSpPr>
          <p:nvPr/>
        </p:nvSpPr>
        <p:spPr bwMode="auto">
          <a:xfrm>
            <a:off x="-152400" y="2733675"/>
            <a:ext cx="96774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3600">
                <a:solidFill>
                  <a:schemeClr val="bg1"/>
                </a:solidFill>
                <a:latin typeface="Times New Roman" charset="0"/>
              </a:rPr>
              <a:t>Questions?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9" name="Rectangle 4"/>
          <p:cNvSpPr>
            <a:spLocks noChangeArrowheads="1"/>
          </p:cNvSpPr>
          <p:nvPr/>
        </p:nvSpPr>
        <p:spPr bwMode="auto">
          <a:xfrm>
            <a:off x="2522538" y="1984375"/>
            <a:ext cx="3938587" cy="2922588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>
              <a:latin typeface="Times New Roman" charset="0"/>
            </a:endParaRPr>
          </a:p>
        </p:txBody>
      </p:sp>
      <p:grpSp>
        <p:nvGrpSpPr>
          <p:cNvPr id="78850" name="Group 5"/>
          <p:cNvGrpSpPr>
            <a:grpSpLocks/>
          </p:cNvGrpSpPr>
          <p:nvPr/>
        </p:nvGrpSpPr>
        <p:grpSpPr bwMode="auto">
          <a:xfrm>
            <a:off x="4489450" y="3929063"/>
            <a:ext cx="1981200" cy="990600"/>
            <a:chOff x="3184" y="3336"/>
            <a:chExt cx="1248" cy="624"/>
          </a:xfrm>
        </p:grpSpPr>
        <p:sp>
          <p:nvSpPr>
            <p:cNvPr id="78876" name="Line 6"/>
            <p:cNvSpPr>
              <a:spLocks noChangeShapeType="1"/>
            </p:cNvSpPr>
            <p:nvPr/>
          </p:nvSpPr>
          <p:spPr bwMode="auto">
            <a:xfrm rot="-5400000">
              <a:off x="2879" y="3648"/>
              <a:ext cx="62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877" name="Line 7"/>
            <p:cNvSpPr>
              <a:spLocks noChangeShapeType="1"/>
            </p:cNvSpPr>
            <p:nvPr/>
          </p:nvSpPr>
          <p:spPr bwMode="auto">
            <a:xfrm>
              <a:off x="3184" y="3344"/>
              <a:ext cx="63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878" name="Line 8"/>
            <p:cNvSpPr>
              <a:spLocks noChangeShapeType="1"/>
            </p:cNvSpPr>
            <p:nvPr/>
          </p:nvSpPr>
          <p:spPr bwMode="auto">
            <a:xfrm>
              <a:off x="3801" y="3344"/>
              <a:ext cx="63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78851" name="Group 9"/>
          <p:cNvGrpSpPr>
            <a:grpSpLocks/>
          </p:cNvGrpSpPr>
          <p:nvPr/>
        </p:nvGrpSpPr>
        <p:grpSpPr bwMode="auto">
          <a:xfrm>
            <a:off x="1890713" y="2290763"/>
            <a:ext cx="4549775" cy="2965450"/>
            <a:chOff x="1547" y="2304"/>
            <a:chExt cx="2866" cy="1868"/>
          </a:xfrm>
        </p:grpSpPr>
        <p:sp>
          <p:nvSpPr>
            <p:cNvPr id="78857" name="Text Box 11"/>
            <p:cNvSpPr txBox="1">
              <a:spLocks noChangeArrowheads="1"/>
            </p:cNvSpPr>
            <p:nvPr/>
          </p:nvSpPr>
          <p:spPr bwMode="auto">
            <a:xfrm>
              <a:off x="2149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8858" name="Text Box 12"/>
            <p:cNvSpPr txBox="1">
              <a:spLocks noChangeArrowheads="1"/>
            </p:cNvSpPr>
            <p:nvPr/>
          </p:nvSpPr>
          <p:spPr bwMode="auto">
            <a:xfrm>
              <a:off x="2765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8859" name="Text Box 13"/>
            <p:cNvSpPr txBox="1">
              <a:spLocks noChangeArrowheads="1"/>
            </p:cNvSpPr>
            <p:nvPr/>
          </p:nvSpPr>
          <p:spPr bwMode="auto">
            <a:xfrm>
              <a:off x="3381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8860" name="Text Box 14"/>
            <p:cNvSpPr txBox="1">
              <a:spLocks noChangeArrowheads="1"/>
            </p:cNvSpPr>
            <p:nvPr/>
          </p:nvSpPr>
          <p:spPr bwMode="auto">
            <a:xfrm>
              <a:off x="3997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8861" name="Text Box 16"/>
            <p:cNvSpPr txBox="1">
              <a:spLocks noChangeArrowheads="1"/>
            </p:cNvSpPr>
            <p:nvPr/>
          </p:nvSpPr>
          <p:spPr bwMode="auto">
            <a:xfrm>
              <a:off x="2149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8862" name="Text Box 17"/>
            <p:cNvSpPr txBox="1">
              <a:spLocks noChangeArrowheads="1"/>
            </p:cNvSpPr>
            <p:nvPr/>
          </p:nvSpPr>
          <p:spPr bwMode="auto">
            <a:xfrm>
              <a:off x="2765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8863" name="Text Box 18"/>
            <p:cNvSpPr txBox="1">
              <a:spLocks noChangeArrowheads="1"/>
            </p:cNvSpPr>
            <p:nvPr/>
          </p:nvSpPr>
          <p:spPr bwMode="auto">
            <a:xfrm>
              <a:off x="3381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8864" name="Text Box 19"/>
            <p:cNvSpPr txBox="1">
              <a:spLocks noChangeArrowheads="1"/>
            </p:cNvSpPr>
            <p:nvPr/>
          </p:nvSpPr>
          <p:spPr bwMode="auto">
            <a:xfrm>
              <a:off x="3997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8865" name="Text Box 21"/>
            <p:cNvSpPr txBox="1">
              <a:spLocks noChangeArrowheads="1"/>
            </p:cNvSpPr>
            <p:nvPr/>
          </p:nvSpPr>
          <p:spPr bwMode="auto">
            <a:xfrm>
              <a:off x="2149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8866" name="Text Box 22"/>
            <p:cNvSpPr txBox="1">
              <a:spLocks noChangeArrowheads="1"/>
            </p:cNvSpPr>
            <p:nvPr/>
          </p:nvSpPr>
          <p:spPr bwMode="auto">
            <a:xfrm>
              <a:off x="2765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8867" name="Text Box 23"/>
            <p:cNvSpPr txBox="1">
              <a:spLocks noChangeArrowheads="1"/>
            </p:cNvSpPr>
            <p:nvPr/>
          </p:nvSpPr>
          <p:spPr bwMode="auto">
            <a:xfrm>
              <a:off x="3381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8868" name="Text Box 24"/>
            <p:cNvSpPr txBox="1">
              <a:spLocks noChangeArrowheads="1"/>
            </p:cNvSpPr>
            <p:nvPr/>
          </p:nvSpPr>
          <p:spPr bwMode="auto">
            <a:xfrm>
              <a:off x="3997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8869" name="Text Box 25"/>
            <p:cNvSpPr txBox="1">
              <a:spLocks noChangeArrowheads="1"/>
            </p:cNvSpPr>
            <p:nvPr/>
          </p:nvSpPr>
          <p:spPr bwMode="auto">
            <a:xfrm>
              <a:off x="1547" y="3544"/>
              <a:ext cx="19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1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78870" name="Text Box 26"/>
            <p:cNvSpPr txBox="1">
              <a:spLocks noChangeArrowheads="1"/>
            </p:cNvSpPr>
            <p:nvPr/>
          </p:nvSpPr>
          <p:spPr bwMode="auto">
            <a:xfrm>
              <a:off x="1547" y="2928"/>
              <a:ext cx="19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2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78871" name="Text Box 27"/>
            <p:cNvSpPr txBox="1">
              <a:spLocks noChangeArrowheads="1"/>
            </p:cNvSpPr>
            <p:nvPr/>
          </p:nvSpPr>
          <p:spPr bwMode="auto">
            <a:xfrm>
              <a:off x="1547" y="2304"/>
              <a:ext cx="19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3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78872" name="Text Box 28"/>
            <p:cNvSpPr txBox="1">
              <a:spLocks noChangeArrowheads="1"/>
            </p:cNvSpPr>
            <p:nvPr/>
          </p:nvSpPr>
          <p:spPr bwMode="auto">
            <a:xfrm>
              <a:off x="1955" y="3948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1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78873" name="Text Box 29"/>
            <p:cNvSpPr txBox="1">
              <a:spLocks noChangeArrowheads="1"/>
            </p:cNvSpPr>
            <p:nvPr/>
          </p:nvSpPr>
          <p:spPr bwMode="auto">
            <a:xfrm>
              <a:off x="2564" y="3952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2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78874" name="Text Box 30"/>
            <p:cNvSpPr txBox="1">
              <a:spLocks noChangeArrowheads="1"/>
            </p:cNvSpPr>
            <p:nvPr/>
          </p:nvSpPr>
          <p:spPr bwMode="auto">
            <a:xfrm>
              <a:off x="3181" y="3956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3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78875" name="Text Box 31"/>
            <p:cNvSpPr txBox="1">
              <a:spLocks noChangeArrowheads="1"/>
            </p:cNvSpPr>
            <p:nvPr/>
          </p:nvSpPr>
          <p:spPr bwMode="auto">
            <a:xfrm>
              <a:off x="3798" y="3960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4</a:t>
              </a:r>
              <a:endParaRPr lang="en-US" altLang="en-US" sz="1400">
                <a:latin typeface="Times New Roman" charset="0"/>
              </a:endParaRPr>
            </a:p>
          </p:txBody>
        </p:sp>
      </p:grpSp>
      <p:grpSp>
        <p:nvGrpSpPr>
          <p:cNvPr id="78852" name="Group 36"/>
          <p:cNvGrpSpPr>
            <a:grpSpLocks/>
          </p:cNvGrpSpPr>
          <p:nvPr/>
        </p:nvGrpSpPr>
        <p:grpSpPr bwMode="auto">
          <a:xfrm>
            <a:off x="2606675" y="3992563"/>
            <a:ext cx="795338" cy="846137"/>
            <a:chOff x="216" y="2155"/>
            <a:chExt cx="501" cy="533"/>
          </a:xfrm>
        </p:grpSpPr>
        <p:sp>
          <p:nvSpPr>
            <p:cNvPr id="78855" name="Rectangle 37"/>
            <p:cNvSpPr>
              <a:spLocks noChangeArrowheads="1"/>
            </p:cNvSpPr>
            <p:nvPr/>
          </p:nvSpPr>
          <p:spPr bwMode="auto">
            <a:xfrm>
              <a:off x="384" y="2304"/>
              <a:ext cx="192" cy="19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 New Roman" charset="0"/>
              </a:endParaRPr>
            </a:p>
          </p:txBody>
        </p:sp>
        <p:pic>
          <p:nvPicPr>
            <p:cNvPr id="78856" name="Picture 38" descr="Karel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6" y="2155"/>
              <a:ext cx="501" cy="5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1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Premier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Défi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78854" name="Picture 39" descr="Beepe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5225" y="4152900"/>
            <a:ext cx="60325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7" name="Rectangle 4"/>
          <p:cNvSpPr>
            <a:spLocks noChangeArrowheads="1"/>
          </p:cNvSpPr>
          <p:nvPr/>
        </p:nvSpPr>
        <p:spPr bwMode="auto">
          <a:xfrm>
            <a:off x="2522538" y="1984375"/>
            <a:ext cx="3938587" cy="2922588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>
              <a:latin typeface="Times New Roman" charset="0"/>
            </a:endParaRPr>
          </a:p>
        </p:txBody>
      </p:sp>
      <p:grpSp>
        <p:nvGrpSpPr>
          <p:cNvPr id="80898" name="Group 5"/>
          <p:cNvGrpSpPr>
            <a:grpSpLocks/>
          </p:cNvGrpSpPr>
          <p:nvPr/>
        </p:nvGrpSpPr>
        <p:grpSpPr bwMode="auto">
          <a:xfrm>
            <a:off x="4489450" y="3929063"/>
            <a:ext cx="1981200" cy="990600"/>
            <a:chOff x="3184" y="3336"/>
            <a:chExt cx="1248" cy="624"/>
          </a:xfrm>
        </p:grpSpPr>
        <p:sp>
          <p:nvSpPr>
            <p:cNvPr id="80924" name="Line 6"/>
            <p:cNvSpPr>
              <a:spLocks noChangeShapeType="1"/>
            </p:cNvSpPr>
            <p:nvPr/>
          </p:nvSpPr>
          <p:spPr bwMode="auto">
            <a:xfrm rot="-5400000">
              <a:off x="2879" y="3648"/>
              <a:ext cx="62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925" name="Line 7"/>
            <p:cNvSpPr>
              <a:spLocks noChangeShapeType="1"/>
            </p:cNvSpPr>
            <p:nvPr/>
          </p:nvSpPr>
          <p:spPr bwMode="auto">
            <a:xfrm>
              <a:off x="3184" y="3344"/>
              <a:ext cx="63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926" name="Line 8"/>
            <p:cNvSpPr>
              <a:spLocks noChangeShapeType="1"/>
            </p:cNvSpPr>
            <p:nvPr/>
          </p:nvSpPr>
          <p:spPr bwMode="auto">
            <a:xfrm>
              <a:off x="3801" y="3344"/>
              <a:ext cx="63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80899" name="Group 9"/>
          <p:cNvGrpSpPr>
            <a:grpSpLocks/>
          </p:cNvGrpSpPr>
          <p:nvPr/>
        </p:nvGrpSpPr>
        <p:grpSpPr bwMode="auto">
          <a:xfrm>
            <a:off x="1890713" y="2290763"/>
            <a:ext cx="4549775" cy="2965450"/>
            <a:chOff x="1547" y="2304"/>
            <a:chExt cx="2866" cy="1868"/>
          </a:xfrm>
        </p:grpSpPr>
        <p:sp>
          <p:nvSpPr>
            <p:cNvPr id="80905" name="Text Box 11"/>
            <p:cNvSpPr txBox="1">
              <a:spLocks noChangeArrowheads="1"/>
            </p:cNvSpPr>
            <p:nvPr/>
          </p:nvSpPr>
          <p:spPr bwMode="auto">
            <a:xfrm>
              <a:off x="2149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80906" name="Text Box 12"/>
            <p:cNvSpPr txBox="1">
              <a:spLocks noChangeArrowheads="1"/>
            </p:cNvSpPr>
            <p:nvPr/>
          </p:nvSpPr>
          <p:spPr bwMode="auto">
            <a:xfrm>
              <a:off x="2765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80907" name="Text Box 13"/>
            <p:cNvSpPr txBox="1">
              <a:spLocks noChangeArrowheads="1"/>
            </p:cNvSpPr>
            <p:nvPr/>
          </p:nvSpPr>
          <p:spPr bwMode="auto">
            <a:xfrm>
              <a:off x="3381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80908" name="Text Box 14"/>
            <p:cNvSpPr txBox="1">
              <a:spLocks noChangeArrowheads="1"/>
            </p:cNvSpPr>
            <p:nvPr/>
          </p:nvSpPr>
          <p:spPr bwMode="auto">
            <a:xfrm>
              <a:off x="3997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80909" name="Text Box 16"/>
            <p:cNvSpPr txBox="1">
              <a:spLocks noChangeArrowheads="1"/>
            </p:cNvSpPr>
            <p:nvPr/>
          </p:nvSpPr>
          <p:spPr bwMode="auto">
            <a:xfrm>
              <a:off x="2149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80910" name="Text Box 17"/>
            <p:cNvSpPr txBox="1">
              <a:spLocks noChangeArrowheads="1"/>
            </p:cNvSpPr>
            <p:nvPr/>
          </p:nvSpPr>
          <p:spPr bwMode="auto">
            <a:xfrm>
              <a:off x="2765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80911" name="Text Box 18"/>
            <p:cNvSpPr txBox="1">
              <a:spLocks noChangeArrowheads="1"/>
            </p:cNvSpPr>
            <p:nvPr/>
          </p:nvSpPr>
          <p:spPr bwMode="auto">
            <a:xfrm>
              <a:off x="3381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80912" name="Text Box 19"/>
            <p:cNvSpPr txBox="1">
              <a:spLocks noChangeArrowheads="1"/>
            </p:cNvSpPr>
            <p:nvPr/>
          </p:nvSpPr>
          <p:spPr bwMode="auto">
            <a:xfrm>
              <a:off x="3997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80913" name="Text Box 21"/>
            <p:cNvSpPr txBox="1">
              <a:spLocks noChangeArrowheads="1"/>
            </p:cNvSpPr>
            <p:nvPr/>
          </p:nvSpPr>
          <p:spPr bwMode="auto">
            <a:xfrm>
              <a:off x="2149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80914" name="Text Box 22"/>
            <p:cNvSpPr txBox="1">
              <a:spLocks noChangeArrowheads="1"/>
            </p:cNvSpPr>
            <p:nvPr/>
          </p:nvSpPr>
          <p:spPr bwMode="auto">
            <a:xfrm>
              <a:off x="2765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80915" name="Text Box 23"/>
            <p:cNvSpPr txBox="1">
              <a:spLocks noChangeArrowheads="1"/>
            </p:cNvSpPr>
            <p:nvPr/>
          </p:nvSpPr>
          <p:spPr bwMode="auto">
            <a:xfrm>
              <a:off x="3381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80916" name="Text Box 24"/>
            <p:cNvSpPr txBox="1">
              <a:spLocks noChangeArrowheads="1"/>
            </p:cNvSpPr>
            <p:nvPr/>
          </p:nvSpPr>
          <p:spPr bwMode="auto">
            <a:xfrm>
              <a:off x="3997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80917" name="Text Box 25"/>
            <p:cNvSpPr txBox="1">
              <a:spLocks noChangeArrowheads="1"/>
            </p:cNvSpPr>
            <p:nvPr/>
          </p:nvSpPr>
          <p:spPr bwMode="auto">
            <a:xfrm>
              <a:off x="1547" y="3544"/>
              <a:ext cx="19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1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80918" name="Text Box 26"/>
            <p:cNvSpPr txBox="1">
              <a:spLocks noChangeArrowheads="1"/>
            </p:cNvSpPr>
            <p:nvPr/>
          </p:nvSpPr>
          <p:spPr bwMode="auto">
            <a:xfrm>
              <a:off x="1547" y="2928"/>
              <a:ext cx="19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2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80919" name="Text Box 27"/>
            <p:cNvSpPr txBox="1">
              <a:spLocks noChangeArrowheads="1"/>
            </p:cNvSpPr>
            <p:nvPr/>
          </p:nvSpPr>
          <p:spPr bwMode="auto">
            <a:xfrm>
              <a:off x="1547" y="2304"/>
              <a:ext cx="19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3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80920" name="Text Box 28"/>
            <p:cNvSpPr txBox="1">
              <a:spLocks noChangeArrowheads="1"/>
            </p:cNvSpPr>
            <p:nvPr/>
          </p:nvSpPr>
          <p:spPr bwMode="auto">
            <a:xfrm>
              <a:off x="1955" y="3948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1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80921" name="Text Box 29"/>
            <p:cNvSpPr txBox="1">
              <a:spLocks noChangeArrowheads="1"/>
            </p:cNvSpPr>
            <p:nvPr/>
          </p:nvSpPr>
          <p:spPr bwMode="auto">
            <a:xfrm>
              <a:off x="2564" y="3952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2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80922" name="Text Box 30"/>
            <p:cNvSpPr txBox="1">
              <a:spLocks noChangeArrowheads="1"/>
            </p:cNvSpPr>
            <p:nvPr/>
          </p:nvSpPr>
          <p:spPr bwMode="auto">
            <a:xfrm>
              <a:off x="3181" y="3956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3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80923" name="Text Box 31"/>
            <p:cNvSpPr txBox="1">
              <a:spLocks noChangeArrowheads="1"/>
            </p:cNvSpPr>
            <p:nvPr/>
          </p:nvSpPr>
          <p:spPr bwMode="auto">
            <a:xfrm>
              <a:off x="3798" y="3960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4</a:t>
              </a:r>
              <a:endParaRPr lang="en-US" altLang="en-US" sz="1400">
                <a:latin typeface="Times New Roman" charset="0"/>
              </a:endParaRPr>
            </a:p>
          </p:txBody>
        </p:sp>
      </p:grpSp>
      <p:grpSp>
        <p:nvGrpSpPr>
          <p:cNvPr id="80900" name="Group 36"/>
          <p:cNvGrpSpPr>
            <a:grpSpLocks/>
          </p:cNvGrpSpPr>
          <p:nvPr/>
        </p:nvGrpSpPr>
        <p:grpSpPr bwMode="auto">
          <a:xfrm>
            <a:off x="5589588" y="3086100"/>
            <a:ext cx="795337" cy="846138"/>
            <a:chOff x="216" y="2155"/>
            <a:chExt cx="501" cy="533"/>
          </a:xfrm>
        </p:grpSpPr>
        <p:sp>
          <p:nvSpPr>
            <p:cNvPr id="80903" name="Rectangle 37"/>
            <p:cNvSpPr>
              <a:spLocks noChangeArrowheads="1"/>
            </p:cNvSpPr>
            <p:nvPr/>
          </p:nvSpPr>
          <p:spPr bwMode="auto">
            <a:xfrm>
              <a:off x="384" y="2304"/>
              <a:ext cx="192" cy="19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 New Roman" charset="0"/>
              </a:endParaRPr>
            </a:p>
          </p:txBody>
        </p:sp>
        <p:pic>
          <p:nvPicPr>
            <p:cNvPr id="80904" name="Picture 38" descr="Karel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6" y="2155"/>
              <a:ext cx="501" cy="5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1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First Challenge</a:t>
            </a:r>
          </a:p>
        </p:txBody>
      </p:sp>
      <p:pic>
        <p:nvPicPr>
          <p:cNvPr id="80902" name="Picture 39" descr="Beepe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2650" y="3186113"/>
            <a:ext cx="60325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Rectangle 2">
            <a:extLst>
              <a:ext uri="{FF2B5EF4-FFF2-40B4-BE49-F238E27FC236}">
                <a16:creationId xmlns:a16="http://schemas.microsoft.com/office/drawing/2014/main" id="{DCF379E5-C132-D34F-A7A5-EC544A3F76F5}"/>
              </a:ext>
            </a:extLst>
          </p:cNvPr>
          <p:cNvSpPr txBox="1">
            <a:spLocks noChangeArrowheads="1"/>
          </p:cNvSpPr>
          <p:nvPr/>
        </p:nvSpPr>
        <p:spPr>
          <a:xfrm>
            <a:off x="152400" y="128587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Premier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Défi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J’ai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besoin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d’un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volontaire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C2B8B42-8FDA-B742-92AA-9AA92C5183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0501" y="802164"/>
            <a:ext cx="6402998" cy="5999205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969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63" y="781050"/>
            <a:ext cx="7786687" cy="547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Essayons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3" name="Text Box 1"/>
          <p:cNvSpPr txBox="1">
            <a:spLocks noChangeArrowheads="1"/>
          </p:cNvSpPr>
          <p:nvPr/>
        </p:nvSpPr>
        <p:spPr bwMode="auto">
          <a:xfrm>
            <a:off x="457200" y="819150"/>
            <a:ext cx="8228013" cy="585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46632" rIns="0" bIns="0" anchor="ctr"/>
          <a:lstStyle>
            <a:lvl1pPr>
              <a:spcBef>
                <a:spcPct val="20000"/>
              </a:spcBef>
              <a:buChar char="•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b="1" dirty="0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import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stanford.karel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.*;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endParaRPr lang="en-US" altLang="en-US" sz="2900" dirty="0">
              <a:solidFill>
                <a:srgbClr val="000000"/>
              </a:solidFill>
              <a:latin typeface="Courier" charset="0"/>
              <a:ea typeface="ＭＳ Ｐゴシック" charset="-128"/>
              <a:cs typeface="Courier" charset="0"/>
            </a:endParaRP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b="1" dirty="0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public class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OurKarelProgram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200" b="1" dirty="0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extends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Karel {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</a:t>
            </a:r>
            <a:r>
              <a:rPr lang="en-US" altLang="en-US" sz="2200" b="1" dirty="0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public void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run() {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>
                <a:solidFill>
                  <a:srgbClr val="2AD04C"/>
                </a:solidFill>
                <a:latin typeface="Courier" charset="0"/>
                <a:ea typeface="ＭＳ Ｐゴシック" charset="-128"/>
                <a:cs typeface="Courier" charset="0"/>
              </a:rPr>
              <a:t>\\ S</a:t>
            </a:r>
            <a:r>
              <a:rPr lang="en-US" sz="2200" dirty="0">
                <a:solidFill>
                  <a:srgbClr val="2AD04C"/>
                </a:solidFill>
                <a:latin typeface="Courier" pitchFamily="2" charset="0"/>
              </a:rPr>
              <a:t>i </a:t>
            </a:r>
            <a:r>
              <a:rPr lang="en-US" sz="2200" dirty="0" err="1">
                <a:solidFill>
                  <a:srgbClr val="2AD04C"/>
                </a:solidFill>
                <a:latin typeface="Courier" pitchFamily="2" charset="0"/>
              </a:rPr>
              <a:t>j'écris</a:t>
            </a:r>
            <a:r>
              <a:rPr lang="en-US" sz="2200" dirty="0">
                <a:solidFill>
                  <a:srgbClr val="2AD04C"/>
                </a:solidFill>
                <a:latin typeface="Courier" pitchFamily="2" charset="0"/>
              </a:rPr>
              <a:t> </a:t>
            </a:r>
            <a:r>
              <a:rPr lang="en-US" sz="2200" dirty="0" err="1">
                <a:solidFill>
                  <a:srgbClr val="2AD04C"/>
                </a:solidFill>
                <a:latin typeface="Courier" pitchFamily="2" charset="0"/>
              </a:rPr>
              <a:t>ici</a:t>
            </a:r>
            <a:r>
              <a:rPr lang="en-US" sz="2200" dirty="0">
                <a:solidFill>
                  <a:srgbClr val="2AD04C"/>
                </a:solidFill>
                <a:latin typeface="Courier" pitchFamily="2" charset="0"/>
              </a:rPr>
              <a:t>, </a:t>
            </a:r>
            <a:r>
              <a:rPr lang="en-US" sz="2200" dirty="0" err="1">
                <a:solidFill>
                  <a:srgbClr val="2AD04C"/>
                </a:solidFill>
                <a:latin typeface="Courier" pitchFamily="2" charset="0"/>
              </a:rPr>
              <a:t>cela</a:t>
            </a:r>
            <a:r>
              <a:rPr lang="en-US" sz="2200" dirty="0">
                <a:solidFill>
                  <a:srgbClr val="2AD04C"/>
                </a:solidFill>
                <a:latin typeface="Courier" pitchFamily="2" charset="0"/>
              </a:rPr>
              <a:t> ne fait pas 		</a:t>
            </a:r>
            <a:r>
              <a:rPr lang="en-US" sz="2200" dirty="0" err="1">
                <a:solidFill>
                  <a:srgbClr val="2AD04C"/>
                </a:solidFill>
                <a:latin typeface="Courier" pitchFamily="2" charset="0"/>
              </a:rPr>
              <a:t>partie</a:t>
            </a:r>
            <a:r>
              <a:rPr lang="en-US" sz="2200" dirty="0">
                <a:solidFill>
                  <a:srgbClr val="2AD04C"/>
                </a:solidFill>
                <a:latin typeface="Courier" pitchFamily="2" charset="0"/>
              </a:rPr>
              <a:t> du code. Ce </a:t>
            </a:r>
            <a:r>
              <a:rPr lang="en-US" sz="2200" dirty="0" err="1">
                <a:solidFill>
                  <a:srgbClr val="2AD04C"/>
                </a:solidFill>
                <a:latin typeface="Courier" pitchFamily="2" charset="0"/>
              </a:rPr>
              <a:t>sont</a:t>
            </a:r>
            <a:r>
              <a:rPr lang="en-US" sz="2200" dirty="0">
                <a:solidFill>
                  <a:srgbClr val="2AD04C"/>
                </a:solidFill>
                <a:latin typeface="Courier" pitchFamily="2" charset="0"/>
              </a:rPr>
              <a:t> des notes pour 		</a:t>
            </a:r>
            <a:r>
              <a:rPr lang="en-US" sz="2200" dirty="0" err="1">
                <a:solidFill>
                  <a:srgbClr val="2AD04C"/>
                </a:solidFill>
                <a:latin typeface="Courier" pitchFamily="2" charset="0"/>
              </a:rPr>
              <a:t>vous-même</a:t>
            </a:r>
            <a:r>
              <a:rPr lang="en-US" sz="2200" dirty="0">
                <a:solidFill>
                  <a:srgbClr val="2AD04C"/>
                </a:solidFill>
                <a:latin typeface="Courier" pitchFamily="2" charset="0"/>
              </a:rPr>
              <a:t> et pour les </a:t>
            </a:r>
            <a:r>
              <a:rPr lang="en-US" sz="2200" dirty="0" err="1">
                <a:solidFill>
                  <a:srgbClr val="2AD04C"/>
                </a:solidFill>
                <a:latin typeface="Courier" pitchFamily="2" charset="0"/>
              </a:rPr>
              <a:t>autres</a:t>
            </a:r>
            <a:r>
              <a:rPr lang="en-US" sz="2200" dirty="0">
                <a:solidFill>
                  <a:srgbClr val="2AD04C"/>
                </a:solidFill>
                <a:latin typeface="Courier" pitchFamily="2" charset="0"/>
              </a:rPr>
              <a:t> qui 		   		</a:t>
            </a:r>
            <a:r>
              <a:rPr lang="en-US" sz="2200" dirty="0" err="1">
                <a:solidFill>
                  <a:srgbClr val="2AD04C"/>
                </a:solidFill>
                <a:latin typeface="Courier" pitchFamily="2" charset="0"/>
              </a:rPr>
              <a:t>souhaitent</a:t>
            </a:r>
            <a:r>
              <a:rPr lang="en-US" sz="2200" dirty="0">
                <a:solidFill>
                  <a:srgbClr val="2AD04C"/>
                </a:solidFill>
                <a:latin typeface="Courier" pitchFamily="2" charset="0"/>
              </a:rPr>
              <a:t> lire </a:t>
            </a:r>
            <a:r>
              <a:rPr lang="en-US" sz="2200" dirty="0" err="1">
                <a:solidFill>
                  <a:srgbClr val="2AD04C"/>
                </a:solidFill>
                <a:latin typeface="Courier" pitchFamily="2" charset="0"/>
              </a:rPr>
              <a:t>votre</a:t>
            </a:r>
            <a:r>
              <a:rPr lang="en-US" sz="2200" dirty="0">
                <a:solidFill>
                  <a:srgbClr val="2AD04C"/>
                </a:solidFill>
                <a:latin typeface="Courier" pitchFamily="2" charset="0"/>
              </a:rPr>
              <a:t> </a:t>
            </a:r>
            <a:r>
              <a:rPr lang="en-US" sz="2200" dirty="0" err="1">
                <a:solidFill>
                  <a:srgbClr val="2AD04C"/>
                </a:solidFill>
                <a:latin typeface="Courier" pitchFamily="2" charset="0"/>
              </a:rPr>
              <a:t>programme</a:t>
            </a:r>
            <a:r>
              <a:rPr lang="en-US" sz="2200" dirty="0">
                <a:solidFill>
                  <a:srgbClr val="2AD04C"/>
                </a:solidFill>
                <a:latin typeface="Courier" pitchFamily="2" charset="0"/>
              </a:rPr>
              <a:t>.</a:t>
            </a:r>
            <a:endParaRPr lang="en-US" altLang="en-US" sz="2200" dirty="0">
              <a:solidFill>
                <a:srgbClr val="2AD04C"/>
              </a:solidFill>
              <a:latin typeface="Courier" pitchFamily="2" charset="0"/>
              <a:ea typeface="ＭＳ Ｐゴシック" charset="-128"/>
              <a:cs typeface="Courier" charset="0"/>
            </a:endParaRP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	}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endParaRPr lang="en-US" altLang="en-US" sz="2200" dirty="0">
              <a:solidFill>
                <a:srgbClr val="000000"/>
              </a:solidFill>
              <a:latin typeface="Courier" charset="0"/>
              <a:ea typeface="ＭＳ Ｐゴシック" charset="-128"/>
              <a:cs typeface="Courier" charset="0"/>
            </a:endParaRP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</a:t>
            </a:r>
            <a:r>
              <a:rPr lang="en-US" altLang="en-US" sz="2200" b="1" dirty="0">
                <a:solidFill>
                  <a:srgbClr val="6C006C"/>
                </a:solidFill>
                <a:latin typeface="Courier" charset="0"/>
                <a:ea typeface="ＭＳ Ｐゴシック" charset="-128"/>
                <a:cs typeface="Courier" charset="0"/>
              </a:rPr>
              <a:t>private</a:t>
            </a:r>
            <a:r>
              <a:rPr lang="en-US" altLang="en-US" sz="2200" dirty="0">
                <a:solidFill>
                  <a:srgbClr val="6C006C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200" b="1" dirty="0">
                <a:solidFill>
                  <a:srgbClr val="6C006C"/>
                </a:solidFill>
                <a:latin typeface="Courier" charset="0"/>
                <a:ea typeface="ＭＳ Ｐゴシック" charset="-128"/>
                <a:cs typeface="Courier" charset="0"/>
              </a:rPr>
              <a:t>void</a:t>
            </a:r>
            <a:r>
              <a:rPr lang="en-US" altLang="en-US" sz="2200" dirty="0">
                <a:solidFill>
                  <a:srgbClr val="6C006C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turnezADroite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 {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turnLeft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turnLeft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turnLeft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}    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}</a:t>
            </a: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Anatomie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d’un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Programme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71811426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3" name="Text Box 1"/>
          <p:cNvSpPr txBox="1">
            <a:spLocks noChangeArrowheads="1"/>
          </p:cNvSpPr>
          <p:nvPr/>
        </p:nvSpPr>
        <p:spPr bwMode="auto">
          <a:xfrm>
            <a:off x="457200" y="819150"/>
            <a:ext cx="8228013" cy="585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46632" rIns="0" bIns="0" anchor="ctr"/>
          <a:lstStyle>
            <a:lvl1pPr>
              <a:spcBef>
                <a:spcPct val="20000"/>
              </a:spcBef>
              <a:buChar char="•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b="1" dirty="0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import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stanford.karel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.*;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endParaRPr lang="en-US" altLang="en-US" sz="2900" dirty="0">
              <a:solidFill>
                <a:srgbClr val="000000"/>
              </a:solidFill>
              <a:latin typeface="Courier" charset="0"/>
              <a:ea typeface="ＭＳ Ｐゴシック" charset="-128"/>
              <a:cs typeface="Courier" charset="0"/>
            </a:endParaRP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b="1" dirty="0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public class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OurKarelProgram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200" b="1" dirty="0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extends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Karel {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</a:t>
            </a:r>
            <a:r>
              <a:rPr lang="en-US" altLang="en-US" sz="2200" b="1" dirty="0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public void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run() {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>
                <a:solidFill>
                  <a:srgbClr val="2AD04C"/>
                </a:solidFill>
                <a:latin typeface="Courier" charset="0"/>
                <a:ea typeface="ＭＳ Ｐゴシック" charset="-128"/>
                <a:cs typeface="Courier" charset="0"/>
              </a:rPr>
              <a:t>\\ S</a:t>
            </a:r>
            <a:r>
              <a:rPr lang="en-US" sz="2200" dirty="0">
                <a:solidFill>
                  <a:srgbClr val="2AD04C"/>
                </a:solidFill>
                <a:latin typeface="Courier" pitchFamily="2" charset="0"/>
              </a:rPr>
              <a:t>i </a:t>
            </a:r>
            <a:r>
              <a:rPr lang="en-US" sz="2200" dirty="0" err="1">
                <a:solidFill>
                  <a:srgbClr val="2AD04C"/>
                </a:solidFill>
                <a:latin typeface="Courier" pitchFamily="2" charset="0"/>
              </a:rPr>
              <a:t>j'écris</a:t>
            </a:r>
            <a:r>
              <a:rPr lang="en-US" sz="2200" dirty="0">
                <a:solidFill>
                  <a:srgbClr val="2AD04C"/>
                </a:solidFill>
                <a:latin typeface="Courier" pitchFamily="2" charset="0"/>
              </a:rPr>
              <a:t> </a:t>
            </a:r>
            <a:r>
              <a:rPr lang="en-US" sz="2200" dirty="0" err="1">
                <a:solidFill>
                  <a:srgbClr val="2AD04C"/>
                </a:solidFill>
                <a:latin typeface="Courier" pitchFamily="2" charset="0"/>
              </a:rPr>
              <a:t>ici</a:t>
            </a:r>
            <a:r>
              <a:rPr lang="en-US" sz="2200" dirty="0">
                <a:solidFill>
                  <a:srgbClr val="2AD04C"/>
                </a:solidFill>
                <a:latin typeface="Courier" pitchFamily="2" charset="0"/>
              </a:rPr>
              <a:t>, </a:t>
            </a:r>
            <a:r>
              <a:rPr lang="en-US" sz="2200" dirty="0" err="1">
                <a:solidFill>
                  <a:srgbClr val="2AD04C"/>
                </a:solidFill>
                <a:latin typeface="Courier" pitchFamily="2" charset="0"/>
              </a:rPr>
              <a:t>cela</a:t>
            </a:r>
            <a:r>
              <a:rPr lang="en-US" sz="2200" dirty="0">
                <a:solidFill>
                  <a:srgbClr val="2AD04C"/>
                </a:solidFill>
                <a:latin typeface="Courier" pitchFamily="2" charset="0"/>
              </a:rPr>
              <a:t> ne fait pas 		</a:t>
            </a:r>
            <a:r>
              <a:rPr lang="en-US" sz="2200" dirty="0" err="1">
                <a:solidFill>
                  <a:srgbClr val="2AD04C"/>
                </a:solidFill>
                <a:latin typeface="Courier" pitchFamily="2" charset="0"/>
              </a:rPr>
              <a:t>partie</a:t>
            </a:r>
            <a:r>
              <a:rPr lang="en-US" sz="2200" dirty="0">
                <a:solidFill>
                  <a:srgbClr val="2AD04C"/>
                </a:solidFill>
                <a:latin typeface="Courier" pitchFamily="2" charset="0"/>
              </a:rPr>
              <a:t> du code. Ce </a:t>
            </a:r>
            <a:r>
              <a:rPr lang="en-US" sz="2200" dirty="0" err="1">
                <a:solidFill>
                  <a:srgbClr val="2AD04C"/>
                </a:solidFill>
                <a:latin typeface="Courier" pitchFamily="2" charset="0"/>
              </a:rPr>
              <a:t>sont</a:t>
            </a:r>
            <a:r>
              <a:rPr lang="en-US" sz="2200" dirty="0">
                <a:solidFill>
                  <a:srgbClr val="2AD04C"/>
                </a:solidFill>
                <a:latin typeface="Courier" pitchFamily="2" charset="0"/>
              </a:rPr>
              <a:t> des notes pour 		</a:t>
            </a:r>
            <a:r>
              <a:rPr lang="en-US" sz="2200" dirty="0" err="1">
                <a:solidFill>
                  <a:srgbClr val="2AD04C"/>
                </a:solidFill>
                <a:latin typeface="Courier" pitchFamily="2" charset="0"/>
              </a:rPr>
              <a:t>vous-même</a:t>
            </a:r>
            <a:r>
              <a:rPr lang="en-US" sz="2200" dirty="0">
                <a:solidFill>
                  <a:srgbClr val="2AD04C"/>
                </a:solidFill>
                <a:latin typeface="Courier" pitchFamily="2" charset="0"/>
              </a:rPr>
              <a:t> et pour les </a:t>
            </a:r>
            <a:r>
              <a:rPr lang="en-US" sz="2200" dirty="0" err="1">
                <a:solidFill>
                  <a:srgbClr val="2AD04C"/>
                </a:solidFill>
                <a:latin typeface="Courier" pitchFamily="2" charset="0"/>
              </a:rPr>
              <a:t>autres</a:t>
            </a:r>
            <a:r>
              <a:rPr lang="en-US" sz="2200" dirty="0">
                <a:solidFill>
                  <a:srgbClr val="2AD04C"/>
                </a:solidFill>
                <a:latin typeface="Courier" pitchFamily="2" charset="0"/>
              </a:rPr>
              <a:t> qui 		   		</a:t>
            </a:r>
            <a:r>
              <a:rPr lang="en-US" sz="2200" dirty="0" err="1">
                <a:solidFill>
                  <a:srgbClr val="2AD04C"/>
                </a:solidFill>
                <a:latin typeface="Courier" pitchFamily="2" charset="0"/>
              </a:rPr>
              <a:t>souhaitent</a:t>
            </a:r>
            <a:r>
              <a:rPr lang="en-US" sz="2200" dirty="0">
                <a:solidFill>
                  <a:srgbClr val="2AD04C"/>
                </a:solidFill>
                <a:latin typeface="Courier" pitchFamily="2" charset="0"/>
              </a:rPr>
              <a:t> lire </a:t>
            </a:r>
            <a:r>
              <a:rPr lang="en-US" sz="2200" dirty="0" err="1">
                <a:solidFill>
                  <a:srgbClr val="2AD04C"/>
                </a:solidFill>
                <a:latin typeface="Courier" pitchFamily="2" charset="0"/>
              </a:rPr>
              <a:t>votre</a:t>
            </a:r>
            <a:r>
              <a:rPr lang="en-US" sz="2200" dirty="0">
                <a:solidFill>
                  <a:srgbClr val="2AD04C"/>
                </a:solidFill>
                <a:latin typeface="Courier" pitchFamily="2" charset="0"/>
              </a:rPr>
              <a:t> </a:t>
            </a:r>
            <a:r>
              <a:rPr lang="en-US" sz="2200" dirty="0" err="1">
                <a:solidFill>
                  <a:srgbClr val="2AD04C"/>
                </a:solidFill>
                <a:latin typeface="Courier" pitchFamily="2" charset="0"/>
              </a:rPr>
              <a:t>programme</a:t>
            </a:r>
            <a:r>
              <a:rPr lang="en-US" sz="2200" dirty="0">
                <a:solidFill>
                  <a:srgbClr val="2AD04C"/>
                </a:solidFill>
                <a:latin typeface="Courier" pitchFamily="2" charset="0"/>
              </a:rPr>
              <a:t>.</a:t>
            </a:r>
            <a:endParaRPr lang="en-US" altLang="en-US" sz="2200" dirty="0">
              <a:solidFill>
                <a:srgbClr val="2AD04C"/>
              </a:solidFill>
              <a:latin typeface="Courier" pitchFamily="2" charset="0"/>
              <a:ea typeface="ＭＳ Ｐゴシック" charset="-128"/>
              <a:cs typeface="Courier" charset="0"/>
            </a:endParaRP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	}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endParaRPr lang="en-US" altLang="en-US" sz="2200" dirty="0">
              <a:solidFill>
                <a:srgbClr val="000000"/>
              </a:solidFill>
              <a:latin typeface="Courier" charset="0"/>
              <a:ea typeface="ＭＳ Ｐゴシック" charset="-128"/>
              <a:cs typeface="Courier" charset="0"/>
            </a:endParaRP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</a:t>
            </a:r>
            <a:r>
              <a:rPr lang="en-US" altLang="en-US" sz="2200" b="1" dirty="0">
                <a:solidFill>
                  <a:srgbClr val="6C006C"/>
                </a:solidFill>
                <a:latin typeface="Courier" charset="0"/>
                <a:ea typeface="ＭＳ Ｐゴシック" charset="-128"/>
                <a:cs typeface="Courier" charset="0"/>
              </a:rPr>
              <a:t>private</a:t>
            </a:r>
            <a:r>
              <a:rPr lang="en-US" altLang="en-US" sz="2200" dirty="0">
                <a:solidFill>
                  <a:srgbClr val="6C006C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200" b="1" dirty="0">
                <a:solidFill>
                  <a:srgbClr val="6C006C"/>
                </a:solidFill>
                <a:latin typeface="Courier" charset="0"/>
                <a:ea typeface="ＭＳ Ｐゴシック" charset="-128"/>
                <a:cs typeface="Courier" charset="0"/>
              </a:rPr>
              <a:t>void</a:t>
            </a:r>
            <a:r>
              <a:rPr lang="en-US" altLang="en-US" sz="2200" dirty="0">
                <a:solidFill>
                  <a:srgbClr val="6C006C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turnezADroite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 {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turnLeft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turnLeft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turnLeft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}    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}</a:t>
            </a: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Anatomie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d’un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Programme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04832164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3" name="Text Box 1"/>
          <p:cNvSpPr txBox="1">
            <a:spLocks noChangeArrowheads="1"/>
          </p:cNvSpPr>
          <p:nvPr/>
        </p:nvSpPr>
        <p:spPr bwMode="auto">
          <a:xfrm>
            <a:off x="457200" y="819150"/>
            <a:ext cx="8228013" cy="585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46632" rIns="0" bIns="0" anchor="ctr"/>
          <a:lstStyle>
            <a:lvl1pPr>
              <a:spcBef>
                <a:spcPct val="20000"/>
              </a:spcBef>
              <a:buChar char="•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b="1" dirty="0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import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stanford.karel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.*;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endParaRPr lang="en-US" altLang="en-US" sz="2900" dirty="0">
              <a:solidFill>
                <a:srgbClr val="000000"/>
              </a:solidFill>
              <a:latin typeface="Courier" charset="0"/>
              <a:ea typeface="ＭＳ Ｐゴシック" charset="-128"/>
              <a:cs typeface="Courier" charset="0"/>
            </a:endParaRP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b="1" dirty="0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public class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OurKarelProgram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200" b="1" dirty="0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extends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Karel {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</a:t>
            </a:r>
            <a:r>
              <a:rPr lang="en-US" altLang="en-US" sz="2200" b="1" dirty="0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public void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run() {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>
                <a:solidFill>
                  <a:srgbClr val="2AD04C"/>
                </a:solidFill>
                <a:latin typeface="Courier" charset="0"/>
                <a:ea typeface="ＭＳ Ｐゴシック" charset="-128"/>
                <a:cs typeface="Courier" charset="0"/>
              </a:rPr>
              <a:t>\\ S</a:t>
            </a:r>
            <a:r>
              <a:rPr lang="en-US" sz="2200" dirty="0">
                <a:solidFill>
                  <a:srgbClr val="2AD04C"/>
                </a:solidFill>
                <a:latin typeface="Courier" pitchFamily="2" charset="0"/>
              </a:rPr>
              <a:t>i </a:t>
            </a:r>
            <a:r>
              <a:rPr lang="en-US" sz="2200" dirty="0" err="1">
                <a:solidFill>
                  <a:srgbClr val="2AD04C"/>
                </a:solidFill>
                <a:latin typeface="Courier" pitchFamily="2" charset="0"/>
              </a:rPr>
              <a:t>j'écris</a:t>
            </a:r>
            <a:r>
              <a:rPr lang="en-US" sz="2200" dirty="0">
                <a:solidFill>
                  <a:srgbClr val="2AD04C"/>
                </a:solidFill>
                <a:latin typeface="Courier" pitchFamily="2" charset="0"/>
              </a:rPr>
              <a:t> </a:t>
            </a:r>
            <a:r>
              <a:rPr lang="en-US" sz="2200" dirty="0" err="1">
                <a:solidFill>
                  <a:srgbClr val="2AD04C"/>
                </a:solidFill>
                <a:latin typeface="Courier" pitchFamily="2" charset="0"/>
              </a:rPr>
              <a:t>ici</a:t>
            </a:r>
            <a:r>
              <a:rPr lang="en-US" sz="2200" dirty="0">
                <a:solidFill>
                  <a:srgbClr val="2AD04C"/>
                </a:solidFill>
                <a:latin typeface="Courier" pitchFamily="2" charset="0"/>
              </a:rPr>
              <a:t>, </a:t>
            </a:r>
            <a:r>
              <a:rPr lang="en-US" sz="2200" dirty="0" err="1">
                <a:solidFill>
                  <a:srgbClr val="2AD04C"/>
                </a:solidFill>
                <a:latin typeface="Courier" pitchFamily="2" charset="0"/>
              </a:rPr>
              <a:t>cela</a:t>
            </a:r>
            <a:r>
              <a:rPr lang="en-US" sz="2200" dirty="0">
                <a:solidFill>
                  <a:srgbClr val="2AD04C"/>
                </a:solidFill>
                <a:latin typeface="Courier" pitchFamily="2" charset="0"/>
              </a:rPr>
              <a:t> ne fait pas 		</a:t>
            </a:r>
            <a:r>
              <a:rPr lang="en-US" sz="2200" dirty="0" err="1">
                <a:solidFill>
                  <a:srgbClr val="2AD04C"/>
                </a:solidFill>
                <a:latin typeface="Courier" pitchFamily="2" charset="0"/>
              </a:rPr>
              <a:t>partie</a:t>
            </a:r>
            <a:r>
              <a:rPr lang="en-US" sz="2200" dirty="0">
                <a:solidFill>
                  <a:srgbClr val="2AD04C"/>
                </a:solidFill>
                <a:latin typeface="Courier" pitchFamily="2" charset="0"/>
              </a:rPr>
              <a:t> du code. Ce </a:t>
            </a:r>
            <a:r>
              <a:rPr lang="en-US" sz="2200" dirty="0" err="1">
                <a:solidFill>
                  <a:srgbClr val="2AD04C"/>
                </a:solidFill>
                <a:latin typeface="Courier" pitchFamily="2" charset="0"/>
              </a:rPr>
              <a:t>sont</a:t>
            </a:r>
            <a:r>
              <a:rPr lang="en-US" sz="2200" dirty="0">
                <a:solidFill>
                  <a:srgbClr val="2AD04C"/>
                </a:solidFill>
                <a:latin typeface="Courier" pitchFamily="2" charset="0"/>
              </a:rPr>
              <a:t> des notes pour 		</a:t>
            </a:r>
            <a:r>
              <a:rPr lang="en-US" sz="2200" dirty="0" err="1">
                <a:solidFill>
                  <a:srgbClr val="2AD04C"/>
                </a:solidFill>
                <a:latin typeface="Courier" pitchFamily="2" charset="0"/>
              </a:rPr>
              <a:t>vous-même</a:t>
            </a:r>
            <a:r>
              <a:rPr lang="en-US" sz="2200" dirty="0">
                <a:solidFill>
                  <a:srgbClr val="2AD04C"/>
                </a:solidFill>
                <a:latin typeface="Courier" pitchFamily="2" charset="0"/>
              </a:rPr>
              <a:t> et pour les </a:t>
            </a:r>
            <a:r>
              <a:rPr lang="en-US" sz="2200" dirty="0" err="1">
                <a:solidFill>
                  <a:srgbClr val="2AD04C"/>
                </a:solidFill>
                <a:latin typeface="Courier" pitchFamily="2" charset="0"/>
              </a:rPr>
              <a:t>autres</a:t>
            </a:r>
            <a:r>
              <a:rPr lang="en-US" sz="2200" dirty="0">
                <a:solidFill>
                  <a:srgbClr val="2AD04C"/>
                </a:solidFill>
                <a:latin typeface="Courier" pitchFamily="2" charset="0"/>
              </a:rPr>
              <a:t> qui 		   		</a:t>
            </a:r>
            <a:r>
              <a:rPr lang="en-US" sz="2200" dirty="0" err="1">
                <a:solidFill>
                  <a:srgbClr val="2AD04C"/>
                </a:solidFill>
                <a:latin typeface="Courier" pitchFamily="2" charset="0"/>
              </a:rPr>
              <a:t>souhaitent</a:t>
            </a:r>
            <a:r>
              <a:rPr lang="en-US" sz="2200" dirty="0">
                <a:solidFill>
                  <a:srgbClr val="2AD04C"/>
                </a:solidFill>
                <a:latin typeface="Courier" pitchFamily="2" charset="0"/>
              </a:rPr>
              <a:t> lire </a:t>
            </a:r>
            <a:r>
              <a:rPr lang="en-US" sz="2200" dirty="0" err="1">
                <a:solidFill>
                  <a:srgbClr val="2AD04C"/>
                </a:solidFill>
                <a:latin typeface="Courier" pitchFamily="2" charset="0"/>
              </a:rPr>
              <a:t>votre</a:t>
            </a:r>
            <a:r>
              <a:rPr lang="en-US" sz="2200" dirty="0">
                <a:solidFill>
                  <a:srgbClr val="2AD04C"/>
                </a:solidFill>
                <a:latin typeface="Courier" pitchFamily="2" charset="0"/>
              </a:rPr>
              <a:t> </a:t>
            </a:r>
            <a:r>
              <a:rPr lang="en-US" sz="2200" dirty="0" err="1">
                <a:solidFill>
                  <a:srgbClr val="2AD04C"/>
                </a:solidFill>
                <a:latin typeface="Courier" pitchFamily="2" charset="0"/>
              </a:rPr>
              <a:t>programme</a:t>
            </a:r>
            <a:r>
              <a:rPr lang="en-US" sz="2200" dirty="0">
                <a:solidFill>
                  <a:srgbClr val="2AD04C"/>
                </a:solidFill>
                <a:latin typeface="Courier" pitchFamily="2" charset="0"/>
              </a:rPr>
              <a:t>.</a:t>
            </a:r>
            <a:br>
              <a:rPr lang="en-US" sz="2200" dirty="0">
                <a:solidFill>
                  <a:srgbClr val="2AD04C"/>
                </a:solidFill>
                <a:latin typeface="Courier" pitchFamily="2" charset="0"/>
              </a:rPr>
            </a:br>
            <a:r>
              <a:rPr lang="en-US" sz="2200" dirty="0">
                <a:solidFill>
                  <a:srgbClr val="2AD04C"/>
                </a:solidFill>
                <a:latin typeface="Courier" pitchFamily="2" charset="0"/>
              </a:rPr>
              <a:t>		</a:t>
            </a:r>
            <a:r>
              <a:rPr lang="en-US" sz="2200" b="1" dirty="0">
                <a:solidFill>
                  <a:srgbClr val="2AD04C"/>
                </a:solidFill>
                <a:latin typeface="Courier" pitchFamily="2" charset="0"/>
              </a:rPr>
              <a:t>On </a:t>
            </a:r>
            <a:r>
              <a:rPr lang="en-US" sz="2200" b="1" dirty="0" err="1">
                <a:solidFill>
                  <a:srgbClr val="2AD04C"/>
                </a:solidFill>
                <a:latin typeface="Courier" pitchFamily="2" charset="0"/>
              </a:rPr>
              <a:t>dit</a:t>
            </a:r>
            <a:r>
              <a:rPr lang="en-US" sz="2200" b="1" dirty="0">
                <a:solidFill>
                  <a:srgbClr val="2AD04C"/>
                </a:solidFill>
                <a:latin typeface="Courier" pitchFamily="2" charset="0"/>
              </a:rPr>
              <a:t> </a:t>
            </a:r>
            <a:r>
              <a:rPr lang="en-US" sz="2200" b="1" dirty="0" err="1">
                <a:solidFill>
                  <a:srgbClr val="2AD04C"/>
                </a:solidFill>
                <a:latin typeface="Courier" pitchFamily="2" charset="0"/>
              </a:rPr>
              <a:t>c’est</a:t>
            </a:r>
            <a:r>
              <a:rPr lang="en-US" sz="2200" b="1" dirty="0">
                <a:solidFill>
                  <a:srgbClr val="2AD04C"/>
                </a:solidFill>
                <a:latin typeface="Courier" pitchFamily="2" charset="0"/>
              </a:rPr>
              <a:t> le COMMENTAIRE.</a:t>
            </a:r>
            <a:r>
              <a:rPr lang="en-US" sz="2200" dirty="0">
                <a:solidFill>
                  <a:srgbClr val="2AD04C"/>
                </a:solidFill>
                <a:latin typeface="Courier" pitchFamily="2" charset="0"/>
              </a:rPr>
              <a:t> </a:t>
            </a:r>
            <a:endParaRPr lang="en-US" altLang="en-US" sz="2200" dirty="0">
              <a:solidFill>
                <a:srgbClr val="2AD04C"/>
              </a:solidFill>
              <a:latin typeface="Courier" pitchFamily="2" charset="0"/>
              <a:ea typeface="ＭＳ Ｐゴシック" charset="-128"/>
              <a:cs typeface="Courier" charset="0"/>
            </a:endParaRP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	}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}</a:t>
            </a: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COMMENTAIRE</a:t>
            </a:r>
          </a:p>
        </p:txBody>
      </p:sp>
    </p:spTree>
    <p:extLst>
      <p:ext uri="{BB962C8B-B14F-4D97-AF65-F5344CB8AC3E}">
        <p14:creationId xmlns:p14="http://schemas.microsoft.com/office/powerpoint/2010/main" val="375529148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Le Style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2540000"/>
            <a:ext cx="1854200" cy="23368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7550" y="-28576"/>
            <a:ext cx="3187700" cy="5778500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4343400" y="722313"/>
            <a:ext cx="0" cy="5907087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76802" name="TextBox 1"/>
          <p:cNvSpPr txBox="1">
            <a:spLocks noChangeArrowheads="1"/>
          </p:cNvSpPr>
          <p:nvPr/>
        </p:nvSpPr>
        <p:spPr bwMode="auto">
          <a:xfrm>
            <a:off x="-152400" y="2733675"/>
            <a:ext cx="96774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3600">
                <a:solidFill>
                  <a:schemeClr val="bg1"/>
                </a:solidFill>
                <a:latin typeface="Times New Roman" charset="0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6432951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TextBox 5"/>
          <p:cNvSpPr txBox="1">
            <a:spLocks noChangeArrowheads="1"/>
          </p:cNvSpPr>
          <p:nvPr/>
        </p:nvSpPr>
        <p:spPr bwMode="auto">
          <a:xfrm>
            <a:off x="2787410" y="445275"/>
            <a:ext cx="338479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r>
              <a:rPr lang="en-US" altLang="en-US" b="1" dirty="0"/>
              <a:t>LES PROFFESSEURS</a:t>
            </a: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164905" y="6167734"/>
            <a:ext cx="2335212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r>
              <a:rPr lang="en-US" altLang="en-US" b="1" dirty="0" err="1"/>
              <a:t>Harouna</a:t>
            </a:r>
            <a:r>
              <a:rPr lang="en-US" altLang="en-US" b="1" dirty="0"/>
              <a:t> (Max)</a:t>
            </a:r>
          </a:p>
        </p:txBody>
      </p:sp>
      <p:sp>
        <p:nvSpPr>
          <p:cNvPr id="8" name="TextBox 5">
            <a:extLst>
              <a:ext uri="{FF2B5EF4-FFF2-40B4-BE49-F238E27FC236}">
                <a16:creationId xmlns:a16="http://schemas.microsoft.com/office/drawing/2014/main" id="{E55CB4E5-4641-FA49-B9CF-40EFA6C75A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04744" y="5227632"/>
            <a:ext cx="2335212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r>
              <a:rPr lang="en-US" altLang="en-US" b="1" dirty="0"/>
              <a:t>Aminata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25D2D4-DBDF-6B4D-990D-2C27FEF2F0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2198" y="2872984"/>
            <a:ext cx="2335212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r>
              <a:rPr lang="en-US" altLang="en-US" b="1" dirty="0"/>
              <a:t>Zak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B697CD-5165-8946-B50E-D11E9E6A55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6058" y="185418"/>
            <a:ext cx="1545921" cy="231888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7FAE840-1C61-0546-965F-4576F39D363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11" r="19236"/>
          <a:stretch/>
        </p:blipFill>
        <p:spPr>
          <a:xfrm>
            <a:off x="314393" y="185418"/>
            <a:ext cx="2335212" cy="250453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EC6FCFB-3D6B-BE41-B4EF-9B891A2999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905" y="3729228"/>
            <a:ext cx="2335212" cy="233521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7A26D62-35A0-044A-B94F-16D603F98E3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5264" y="2872984"/>
            <a:ext cx="3185647" cy="2318881"/>
          </a:xfrm>
          <a:prstGeom prst="rect">
            <a:avLst/>
          </a:prstGeom>
        </p:spPr>
      </p:pic>
      <p:sp>
        <p:nvSpPr>
          <p:cNvPr id="18" name="TextBox 5">
            <a:extLst>
              <a:ext uri="{FF2B5EF4-FFF2-40B4-BE49-F238E27FC236}">
                <a16:creationId xmlns:a16="http://schemas.microsoft.com/office/drawing/2014/main" id="{BE397CF5-6268-6141-9EB3-372C4CB3D7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72200" y="2637660"/>
            <a:ext cx="2335212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r>
              <a:rPr lang="en-US" altLang="en-US" b="1" dirty="0"/>
              <a:t>Mariam (Lisa)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CD46DD8-8084-1A4F-A47E-8CE951F4136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25" r="16356" b="23333"/>
          <a:stretch/>
        </p:blipFill>
        <p:spPr>
          <a:xfrm>
            <a:off x="7095538" y="3245040"/>
            <a:ext cx="1334416" cy="2819400"/>
          </a:xfrm>
          <a:prstGeom prst="rect">
            <a:avLst/>
          </a:prstGeom>
        </p:spPr>
      </p:pic>
      <p:sp>
        <p:nvSpPr>
          <p:cNvPr id="21" name="TextBox 5">
            <a:extLst>
              <a:ext uri="{FF2B5EF4-FFF2-40B4-BE49-F238E27FC236}">
                <a16:creationId xmlns:a16="http://schemas.microsoft.com/office/drawing/2014/main" id="{9FF33D12-2C35-294B-A097-C9BBEDAC3D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10400" y="6205514"/>
            <a:ext cx="2335212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r>
              <a:rPr lang="en-US" altLang="en-US" b="1" dirty="0" err="1"/>
              <a:t>Abigael</a:t>
            </a:r>
            <a:endParaRPr lang="en-US" altLang="en-US" b="1" dirty="0"/>
          </a:p>
        </p:txBody>
      </p:sp>
    </p:spTree>
    <p:extLst>
      <p:ext uri="{BB962C8B-B14F-4D97-AF65-F5344CB8AC3E}">
        <p14:creationId xmlns:p14="http://schemas.microsoft.com/office/powerpoint/2010/main" val="53954602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76802" name="TextBox 1"/>
          <p:cNvSpPr txBox="1">
            <a:spLocks noChangeArrowheads="1"/>
          </p:cNvSpPr>
          <p:nvPr/>
        </p:nvSpPr>
        <p:spPr bwMode="auto">
          <a:xfrm>
            <a:off x="-155510" y="1377716"/>
            <a:ext cx="9677400" cy="2308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fr-FR" sz="3600" dirty="0">
                <a:solidFill>
                  <a:schemeClr val="accent3"/>
                </a:solidFill>
              </a:rPr>
              <a:t>Nous ne voulons pas toujours dit à Karel de tourner à gauche trois fois. </a:t>
            </a:r>
          </a:p>
          <a:p>
            <a:pPr algn="ctr">
              <a:spcBef>
                <a:spcPct val="0"/>
              </a:spcBef>
              <a:buFontTx/>
              <a:buNone/>
            </a:pPr>
            <a:endParaRPr lang="fr-FR" sz="3600" dirty="0">
              <a:solidFill>
                <a:schemeClr val="accent3"/>
              </a:solidFill>
            </a:endParaRPr>
          </a:p>
          <a:p>
            <a:pPr algn="ctr">
              <a:spcBef>
                <a:spcPct val="0"/>
              </a:spcBef>
              <a:buFontTx/>
              <a:buNone/>
            </a:pPr>
            <a:r>
              <a:rPr lang="fr-FR" sz="3600" dirty="0">
                <a:solidFill>
                  <a:schemeClr val="accent3"/>
                </a:solidFill>
              </a:rPr>
              <a:t>On veux juste l’apprendre à tourner à droite….</a:t>
            </a:r>
            <a:endParaRPr lang="en-US" altLang="en-US" sz="3600" dirty="0">
              <a:solidFill>
                <a:schemeClr val="accent3"/>
              </a:solidFill>
              <a:latin typeface="Times New Roman" charset="0"/>
            </a:endParaRPr>
          </a:p>
        </p:txBody>
      </p:sp>
      <p:pic>
        <p:nvPicPr>
          <p:cNvPr id="4" name="Picture 9">
            <a:extLst>
              <a:ext uri="{FF2B5EF4-FFF2-40B4-BE49-F238E27FC236}">
                <a16:creationId xmlns:a16="http://schemas.microsoft.com/office/drawing/2014/main" id="{9C8D0F96-442F-4F4C-BE4A-BC66134A7C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8200" y="3863606"/>
            <a:ext cx="2387600" cy="240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0018771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76802" name="TextBox 1"/>
          <p:cNvSpPr txBox="1">
            <a:spLocks noChangeArrowheads="1"/>
          </p:cNvSpPr>
          <p:nvPr/>
        </p:nvSpPr>
        <p:spPr bwMode="auto">
          <a:xfrm>
            <a:off x="-152400" y="2551837"/>
            <a:ext cx="9677400" cy="1754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br>
              <a:rPr lang="en-US" sz="3600" dirty="0">
                <a:solidFill>
                  <a:schemeClr val="accent3"/>
                </a:solidFill>
              </a:rPr>
            </a:br>
            <a:r>
              <a:rPr lang="en-US" sz="3600" dirty="0">
                <a:solidFill>
                  <a:schemeClr val="accent3"/>
                </a:solidFill>
              </a:rPr>
              <a:t>Nous </a:t>
            </a:r>
            <a:r>
              <a:rPr lang="en-US" sz="3600" dirty="0" err="1">
                <a:solidFill>
                  <a:schemeClr val="accent3"/>
                </a:solidFill>
              </a:rPr>
              <a:t>pouvons</a:t>
            </a:r>
            <a:r>
              <a:rPr lang="en-US" sz="3600" dirty="0">
                <a:solidFill>
                  <a:schemeClr val="accent3"/>
                </a:solidFill>
              </a:rPr>
              <a:t> </a:t>
            </a:r>
            <a:r>
              <a:rPr lang="en-US" sz="3600" dirty="0" err="1">
                <a:solidFill>
                  <a:schemeClr val="accent3"/>
                </a:solidFill>
              </a:rPr>
              <a:t>enseigner</a:t>
            </a:r>
            <a:r>
              <a:rPr lang="en-US" sz="3600" dirty="0">
                <a:solidFill>
                  <a:schemeClr val="accent3"/>
                </a:solidFill>
              </a:rPr>
              <a:t> de </a:t>
            </a:r>
            <a:r>
              <a:rPr lang="en-US" sz="3600" dirty="0" err="1">
                <a:solidFill>
                  <a:schemeClr val="accent3"/>
                </a:solidFill>
              </a:rPr>
              <a:t>nouvelles</a:t>
            </a:r>
            <a:r>
              <a:rPr lang="en-US" sz="3600" dirty="0">
                <a:solidFill>
                  <a:schemeClr val="accent3"/>
                </a:solidFill>
              </a:rPr>
              <a:t> choses </a:t>
            </a:r>
            <a:r>
              <a:rPr lang="en-US" sz="3600" dirty="0" err="1">
                <a:solidFill>
                  <a:schemeClr val="accent3"/>
                </a:solidFill>
              </a:rPr>
              <a:t>à</a:t>
            </a:r>
            <a:r>
              <a:rPr lang="en-US" sz="3600" dirty="0">
                <a:solidFill>
                  <a:schemeClr val="accent3"/>
                </a:solidFill>
              </a:rPr>
              <a:t> Karel.</a:t>
            </a:r>
            <a:endParaRPr lang="en-US" altLang="en-US" sz="3600" dirty="0">
              <a:solidFill>
                <a:schemeClr val="accent3"/>
              </a:solidFill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290806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76802" name="TextBox 1"/>
          <p:cNvSpPr txBox="1">
            <a:spLocks noChangeArrowheads="1"/>
          </p:cNvSpPr>
          <p:nvPr/>
        </p:nvSpPr>
        <p:spPr bwMode="auto">
          <a:xfrm>
            <a:off x="-266700" y="854417"/>
            <a:ext cx="96774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3600" dirty="0" err="1">
                <a:solidFill>
                  <a:schemeClr val="bg1"/>
                </a:solidFill>
                <a:latin typeface="Times New Roman" charset="0"/>
              </a:rPr>
              <a:t>Vous</a:t>
            </a:r>
            <a:r>
              <a:rPr lang="en-US" altLang="en-US" sz="3600" dirty="0">
                <a:solidFill>
                  <a:schemeClr val="bg1"/>
                </a:solidFill>
                <a:latin typeface="Times New Roman" charset="0"/>
              </a:rPr>
              <a:t> </a:t>
            </a:r>
            <a:r>
              <a:rPr lang="en-US" altLang="en-US" sz="3600" dirty="0" err="1">
                <a:solidFill>
                  <a:schemeClr val="bg1"/>
                </a:solidFill>
                <a:latin typeface="Times New Roman" charset="0"/>
              </a:rPr>
              <a:t>avez</a:t>
            </a:r>
            <a:r>
              <a:rPr lang="en-US" altLang="en-US" sz="3600" dirty="0">
                <a:solidFill>
                  <a:schemeClr val="bg1"/>
                </a:solidFill>
                <a:latin typeface="Times New Roman" charset="0"/>
              </a:rPr>
              <a:t> vu “public void”.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E5346E-7D61-074A-B65E-8598DE1D15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03998"/>
            <a:ext cx="9422211" cy="4334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81559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76802" name="TextBox 1"/>
          <p:cNvSpPr txBox="1">
            <a:spLocks noChangeArrowheads="1"/>
          </p:cNvSpPr>
          <p:nvPr/>
        </p:nvSpPr>
        <p:spPr bwMode="auto">
          <a:xfrm>
            <a:off x="-152400" y="762000"/>
            <a:ext cx="9677400" cy="2308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fr-FR" sz="3600" dirty="0"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Nous pouvons enseigner de nouvelles méthodes à Karel en écrivant</a:t>
            </a:r>
          </a:p>
          <a:p>
            <a:pPr algn="ctr">
              <a:spcBef>
                <a:spcPct val="0"/>
              </a:spcBef>
              <a:buFontTx/>
              <a:buNone/>
            </a:pPr>
            <a:endParaRPr lang="fr-FR" sz="3600" dirty="0">
              <a:solidFill>
                <a:schemeClr val="accent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3600" dirty="0"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“private void”</a:t>
            </a:r>
          </a:p>
        </p:txBody>
      </p:sp>
    </p:spTree>
    <p:extLst>
      <p:ext uri="{BB962C8B-B14F-4D97-AF65-F5344CB8AC3E}">
        <p14:creationId xmlns:p14="http://schemas.microsoft.com/office/powerpoint/2010/main" val="373193698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76802" name="TextBox 1"/>
          <p:cNvSpPr txBox="1">
            <a:spLocks noChangeArrowheads="1"/>
          </p:cNvSpPr>
          <p:nvPr/>
        </p:nvSpPr>
        <p:spPr bwMode="auto">
          <a:xfrm>
            <a:off x="-152400" y="2733675"/>
            <a:ext cx="9677400" cy="28623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3600" dirty="0" err="1">
                <a:solidFill>
                  <a:schemeClr val="bg1"/>
                </a:solidFill>
                <a:latin typeface="Times New Roman" charset="0"/>
              </a:rPr>
              <a:t>Vous</a:t>
            </a:r>
            <a:r>
              <a:rPr lang="en-US" altLang="en-US" sz="3600" dirty="0">
                <a:solidFill>
                  <a:schemeClr val="bg1"/>
                </a:solidFill>
                <a:latin typeface="Times New Roman" charset="0"/>
              </a:rPr>
              <a:t> </a:t>
            </a:r>
            <a:r>
              <a:rPr lang="en-US" altLang="en-US" sz="3600" dirty="0" err="1">
                <a:solidFill>
                  <a:schemeClr val="bg1"/>
                </a:solidFill>
                <a:latin typeface="Times New Roman" charset="0"/>
              </a:rPr>
              <a:t>avez</a:t>
            </a:r>
            <a:r>
              <a:rPr lang="en-US" altLang="en-US" sz="3600" dirty="0">
                <a:solidFill>
                  <a:schemeClr val="bg1"/>
                </a:solidFill>
                <a:latin typeface="Times New Roman" charset="0"/>
              </a:rPr>
              <a:t> </a:t>
            </a:r>
            <a:r>
              <a:rPr lang="en-US" altLang="en-US" sz="3600" dirty="0" err="1">
                <a:solidFill>
                  <a:schemeClr val="bg1"/>
                </a:solidFill>
                <a:latin typeface="Times New Roman" charset="0"/>
              </a:rPr>
              <a:t>vu“public</a:t>
            </a:r>
            <a:r>
              <a:rPr lang="en-US" altLang="en-US" sz="3600" dirty="0">
                <a:solidFill>
                  <a:schemeClr val="bg1"/>
                </a:solidFill>
                <a:latin typeface="Times New Roman" charset="0"/>
              </a:rPr>
              <a:t> void”. 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3600" dirty="0">
                <a:solidFill>
                  <a:schemeClr val="bg1"/>
                </a:solidFill>
                <a:latin typeface="Times New Roman" charset="0"/>
              </a:rPr>
              <a:t>Nous </a:t>
            </a:r>
            <a:r>
              <a:rPr lang="en-US" altLang="en-US" sz="3600" dirty="0" err="1">
                <a:solidFill>
                  <a:schemeClr val="bg1"/>
                </a:solidFill>
                <a:latin typeface="Times New Roman" charset="0"/>
              </a:rPr>
              <a:t>pouvons</a:t>
            </a:r>
            <a:r>
              <a:rPr lang="en-US" altLang="en-US" sz="3600" dirty="0">
                <a:solidFill>
                  <a:schemeClr val="bg1"/>
                </a:solidFill>
                <a:latin typeface="Times New Roman" charset="0"/>
              </a:rPr>
              <a:t> </a:t>
            </a:r>
            <a:r>
              <a:rPr lang="en-US" altLang="en-US" sz="3600" dirty="0" err="1">
                <a:solidFill>
                  <a:schemeClr val="bg1"/>
                </a:solidFill>
                <a:latin typeface="Times New Roman" charset="0"/>
              </a:rPr>
              <a:t>enseigner</a:t>
            </a:r>
            <a:r>
              <a:rPr lang="en-US" altLang="en-US" sz="3600" dirty="0">
                <a:solidFill>
                  <a:schemeClr val="bg1"/>
                </a:solidFill>
                <a:latin typeface="Times New Roman" charset="0"/>
              </a:rPr>
              <a:t> de </a:t>
            </a:r>
            <a:r>
              <a:rPr lang="en-US" altLang="en-US" sz="3600" dirty="0" err="1">
                <a:solidFill>
                  <a:schemeClr val="bg1"/>
                </a:solidFill>
                <a:latin typeface="Times New Roman" charset="0"/>
              </a:rPr>
              <a:t>nouvelles</a:t>
            </a:r>
            <a:r>
              <a:rPr lang="en-US" altLang="en-US" sz="3600" dirty="0">
                <a:solidFill>
                  <a:schemeClr val="bg1"/>
                </a:solidFill>
                <a:latin typeface="Times New Roman" charset="0"/>
              </a:rPr>
              <a:t> </a:t>
            </a:r>
            <a:r>
              <a:rPr lang="en-US" altLang="en-US" sz="3600" dirty="0" err="1">
                <a:solidFill>
                  <a:schemeClr val="bg1"/>
                </a:solidFill>
                <a:latin typeface="Times New Roman" charset="0"/>
              </a:rPr>
              <a:t>méthodes</a:t>
            </a:r>
            <a:r>
              <a:rPr lang="en-US" altLang="en-US" sz="3600" dirty="0">
                <a:solidFill>
                  <a:schemeClr val="bg1"/>
                </a:solidFill>
                <a:latin typeface="Times New Roman" charset="0"/>
              </a:rPr>
              <a:t> </a:t>
            </a:r>
            <a:r>
              <a:rPr lang="en-US" altLang="en-US" sz="3600" dirty="0" err="1">
                <a:solidFill>
                  <a:schemeClr val="bg1"/>
                </a:solidFill>
                <a:latin typeface="Times New Roman" charset="0"/>
              </a:rPr>
              <a:t>à</a:t>
            </a:r>
            <a:r>
              <a:rPr lang="en-US" altLang="en-US" sz="3600" dirty="0">
                <a:solidFill>
                  <a:schemeClr val="bg1"/>
                </a:solidFill>
                <a:latin typeface="Times New Roman" charset="0"/>
              </a:rPr>
              <a:t> Karel </a:t>
            </a:r>
            <a:r>
              <a:rPr lang="en-US" altLang="en-US" sz="3600" dirty="0" err="1">
                <a:solidFill>
                  <a:schemeClr val="bg1"/>
                </a:solidFill>
                <a:latin typeface="Times New Roman" charset="0"/>
              </a:rPr>
              <a:t>en</a:t>
            </a:r>
            <a:r>
              <a:rPr lang="en-US" altLang="en-US" sz="3600" dirty="0">
                <a:solidFill>
                  <a:schemeClr val="bg1"/>
                </a:solidFill>
                <a:latin typeface="Times New Roman" charset="0"/>
              </a:rPr>
              <a:t> </a:t>
            </a:r>
            <a:r>
              <a:rPr lang="en-US" altLang="en-US" sz="3600" dirty="0" err="1">
                <a:solidFill>
                  <a:schemeClr val="bg1"/>
                </a:solidFill>
                <a:latin typeface="Times New Roman" charset="0"/>
              </a:rPr>
              <a:t>écrivant</a:t>
            </a:r>
            <a:endParaRPr lang="en-US" altLang="en-US" sz="3600" dirty="0">
              <a:solidFill>
                <a:schemeClr val="bg1"/>
              </a:solidFill>
              <a:latin typeface="Times New Roman" charset="0"/>
            </a:endParaRPr>
          </a:p>
          <a:p>
            <a:pPr algn="ctr">
              <a:spcBef>
                <a:spcPct val="0"/>
              </a:spcBef>
              <a:buFontTx/>
              <a:buNone/>
            </a:pPr>
            <a:endParaRPr lang="en-US" altLang="en-US" sz="3600" dirty="0">
              <a:solidFill>
                <a:schemeClr val="bg1"/>
              </a:solidFill>
              <a:latin typeface="Times New Roman" charset="0"/>
            </a:endParaRP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3600" dirty="0">
                <a:solidFill>
                  <a:schemeClr val="bg1"/>
                </a:solidFill>
                <a:latin typeface="Times New Roman" charset="0"/>
              </a:rPr>
              <a:t>“private void”</a:t>
            </a:r>
          </a:p>
        </p:txBody>
      </p:sp>
    </p:spTree>
    <p:extLst>
      <p:ext uri="{BB962C8B-B14F-4D97-AF65-F5344CB8AC3E}">
        <p14:creationId xmlns:p14="http://schemas.microsoft.com/office/powerpoint/2010/main" val="427806807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76802" name="TextBox 1"/>
          <p:cNvSpPr txBox="1">
            <a:spLocks noChangeArrowheads="1"/>
          </p:cNvSpPr>
          <p:nvPr/>
        </p:nvSpPr>
        <p:spPr bwMode="auto">
          <a:xfrm>
            <a:off x="-152400" y="2733675"/>
            <a:ext cx="9677400" cy="28623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3600" dirty="0" err="1">
                <a:solidFill>
                  <a:schemeClr val="bg1"/>
                </a:solidFill>
                <a:latin typeface="Times New Roman" charset="0"/>
              </a:rPr>
              <a:t>Vous</a:t>
            </a:r>
            <a:r>
              <a:rPr lang="en-US" altLang="en-US" sz="3600" dirty="0">
                <a:solidFill>
                  <a:schemeClr val="bg1"/>
                </a:solidFill>
                <a:latin typeface="Times New Roman" charset="0"/>
              </a:rPr>
              <a:t> </a:t>
            </a:r>
            <a:r>
              <a:rPr lang="en-US" altLang="en-US" sz="3600" dirty="0" err="1">
                <a:solidFill>
                  <a:schemeClr val="bg1"/>
                </a:solidFill>
                <a:latin typeface="Times New Roman" charset="0"/>
              </a:rPr>
              <a:t>avez</a:t>
            </a:r>
            <a:r>
              <a:rPr lang="en-US" altLang="en-US" sz="3600" dirty="0">
                <a:solidFill>
                  <a:schemeClr val="bg1"/>
                </a:solidFill>
                <a:latin typeface="Times New Roman" charset="0"/>
              </a:rPr>
              <a:t> </a:t>
            </a:r>
            <a:r>
              <a:rPr lang="en-US" altLang="en-US" sz="3600" dirty="0" err="1">
                <a:solidFill>
                  <a:schemeClr val="bg1"/>
                </a:solidFill>
                <a:latin typeface="Times New Roman" charset="0"/>
              </a:rPr>
              <a:t>vu“public</a:t>
            </a:r>
            <a:r>
              <a:rPr lang="en-US" altLang="en-US" sz="3600" dirty="0">
                <a:solidFill>
                  <a:schemeClr val="bg1"/>
                </a:solidFill>
                <a:latin typeface="Times New Roman" charset="0"/>
              </a:rPr>
              <a:t> void”. 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3600" dirty="0">
                <a:solidFill>
                  <a:schemeClr val="bg1"/>
                </a:solidFill>
                <a:latin typeface="Times New Roman" charset="0"/>
              </a:rPr>
              <a:t>Nous </a:t>
            </a:r>
            <a:r>
              <a:rPr lang="en-US" altLang="en-US" sz="3600" dirty="0" err="1">
                <a:solidFill>
                  <a:schemeClr val="bg1"/>
                </a:solidFill>
                <a:latin typeface="Times New Roman" charset="0"/>
              </a:rPr>
              <a:t>pouvons</a:t>
            </a:r>
            <a:r>
              <a:rPr lang="en-US" altLang="en-US" sz="3600" dirty="0">
                <a:solidFill>
                  <a:schemeClr val="bg1"/>
                </a:solidFill>
                <a:latin typeface="Times New Roman" charset="0"/>
              </a:rPr>
              <a:t> </a:t>
            </a:r>
            <a:r>
              <a:rPr lang="en-US" altLang="en-US" sz="3600" dirty="0" err="1">
                <a:solidFill>
                  <a:schemeClr val="bg1"/>
                </a:solidFill>
                <a:latin typeface="Times New Roman" charset="0"/>
              </a:rPr>
              <a:t>enseigner</a:t>
            </a:r>
            <a:r>
              <a:rPr lang="en-US" altLang="en-US" sz="3600" dirty="0">
                <a:solidFill>
                  <a:schemeClr val="bg1"/>
                </a:solidFill>
                <a:latin typeface="Times New Roman" charset="0"/>
              </a:rPr>
              <a:t> de </a:t>
            </a:r>
            <a:r>
              <a:rPr lang="en-US" altLang="en-US" sz="3600" dirty="0" err="1">
                <a:solidFill>
                  <a:schemeClr val="bg1"/>
                </a:solidFill>
                <a:latin typeface="Times New Roman" charset="0"/>
              </a:rPr>
              <a:t>nouvelles</a:t>
            </a:r>
            <a:r>
              <a:rPr lang="en-US" altLang="en-US" sz="3600" dirty="0">
                <a:solidFill>
                  <a:schemeClr val="bg1"/>
                </a:solidFill>
                <a:latin typeface="Times New Roman" charset="0"/>
              </a:rPr>
              <a:t> </a:t>
            </a:r>
            <a:r>
              <a:rPr lang="en-US" altLang="en-US" sz="3600" dirty="0">
                <a:solidFill>
                  <a:srgbClr val="FFBFB3"/>
                </a:solidFill>
                <a:latin typeface="Times New Roman" charset="0"/>
              </a:rPr>
              <a:t>METHODES</a:t>
            </a:r>
            <a:r>
              <a:rPr lang="en-US" altLang="en-US" sz="3600" dirty="0">
                <a:solidFill>
                  <a:schemeClr val="bg1"/>
                </a:solidFill>
                <a:latin typeface="Times New Roman" charset="0"/>
              </a:rPr>
              <a:t> </a:t>
            </a:r>
            <a:r>
              <a:rPr lang="en-US" altLang="en-US" sz="3600" dirty="0" err="1">
                <a:solidFill>
                  <a:schemeClr val="bg1"/>
                </a:solidFill>
                <a:latin typeface="Times New Roman" charset="0"/>
              </a:rPr>
              <a:t>à</a:t>
            </a:r>
            <a:r>
              <a:rPr lang="en-US" altLang="en-US" sz="3600" dirty="0">
                <a:solidFill>
                  <a:schemeClr val="bg1"/>
                </a:solidFill>
                <a:latin typeface="Times New Roman" charset="0"/>
              </a:rPr>
              <a:t> Karel </a:t>
            </a:r>
            <a:r>
              <a:rPr lang="en-US" altLang="en-US" sz="3600" dirty="0" err="1">
                <a:solidFill>
                  <a:schemeClr val="bg1"/>
                </a:solidFill>
                <a:latin typeface="Times New Roman" charset="0"/>
              </a:rPr>
              <a:t>en</a:t>
            </a:r>
            <a:r>
              <a:rPr lang="en-US" altLang="en-US" sz="3600" dirty="0">
                <a:solidFill>
                  <a:schemeClr val="bg1"/>
                </a:solidFill>
                <a:latin typeface="Times New Roman" charset="0"/>
              </a:rPr>
              <a:t> </a:t>
            </a:r>
            <a:r>
              <a:rPr lang="en-US" altLang="en-US" sz="3600" dirty="0" err="1">
                <a:solidFill>
                  <a:schemeClr val="bg1"/>
                </a:solidFill>
                <a:latin typeface="Times New Roman" charset="0"/>
              </a:rPr>
              <a:t>écrivant</a:t>
            </a:r>
            <a:endParaRPr lang="en-US" altLang="en-US" sz="3600" dirty="0">
              <a:solidFill>
                <a:schemeClr val="bg1"/>
              </a:solidFill>
              <a:latin typeface="Times New Roman" charset="0"/>
            </a:endParaRPr>
          </a:p>
          <a:p>
            <a:pPr algn="ctr">
              <a:spcBef>
                <a:spcPct val="0"/>
              </a:spcBef>
              <a:buFontTx/>
              <a:buNone/>
            </a:pPr>
            <a:endParaRPr lang="en-US" altLang="en-US" sz="3600" dirty="0">
              <a:solidFill>
                <a:schemeClr val="bg1"/>
              </a:solidFill>
              <a:latin typeface="Times New Roman" charset="0"/>
            </a:endParaRP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3600" dirty="0">
                <a:solidFill>
                  <a:schemeClr val="bg1"/>
                </a:solidFill>
                <a:latin typeface="Times New Roman" charset="0"/>
              </a:rPr>
              <a:t>“private void”</a:t>
            </a:r>
          </a:p>
        </p:txBody>
      </p:sp>
    </p:spTree>
    <p:extLst>
      <p:ext uri="{BB962C8B-B14F-4D97-AF65-F5344CB8AC3E}">
        <p14:creationId xmlns:p14="http://schemas.microsoft.com/office/powerpoint/2010/main" val="195346670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76802" name="TextBox 1"/>
          <p:cNvSpPr txBox="1">
            <a:spLocks noChangeArrowheads="1"/>
          </p:cNvSpPr>
          <p:nvPr/>
        </p:nvSpPr>
        <p:spPr bwMode="auto">
          <a:xfrm>
            <a:off x="-152400" y="838200"/>
            <a:ext cx="9677400" cy="39703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3600" dirty="0" err="1">
                <a:solidFill>
                  <a:schemeClr val="bg1"/>
                </a:solidFill>
                <a:latin typeface="Times New Roman" charset="0"/>
              </a:rPr>
              <a:t>Vous</a:t>
            </a:r>
            <a:r>
              <a:rPr lang="en-US" altLang="en-US" sz="3600" dirty="0">
                <a:solidFill>
                  <a:schemeClr val="bg1"/>
                </a:solidFill>
                <a:latin typeface="Times New Roman" charset="0"/>
              </a:rPr>
              <a:t> </a:t>
            </a:r>
            <a:r>
              <a:rPr lang="en-US" altLang="en-US" sz="3600" dirty="0" err="1">
                <a:solidFill>
                  <a:schemeClr val="bg1"/>
                </a:solidFill>
                <a:latin typeface="Times New Roman" charset="0"/>
              </a:rPr>
              <a:t>avez</a:t>
            </a:r>
            <a:r>
              <a:rPr lang="en-US" altLang="en-US" sz="3600" dirty="0">
                <a:solidFill>
                  <a:schemeClr val="bg1"/>
                </a:solidFill>
                <a:latin typeface="Times New Roman" charset="0"/>
              </a:rPr>
              <a:t> </a:t>
            </a:r>
            <a:r>
              <a:rPr lang="en-US" altLang="en-US" sz="3600" dirty="0" err="1">
                <a:solidFill>
                  <a:schemeClr val="bg1"/>
                </a:solidFill>
                <a:latin typeface="Times New Roman" charset="0"/>
              </a:rPr>
              <a:t>vu“public</a:t>
            </a:r>
            <a:r>
              <a:rPr lang="en-US" altLang="en-US" sz="3600" dirty="0">
                <a:solidFill>
                  <a:schemeClr val="bg1"/>
                </a:solidFill>
                <a:latin typeface="Times New Roman" charset="0"/>
              </a:rPr>
              <a:t> void”. 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3600" dirty="0">
                <a:solidFill>
                  <a:schemeClr val="bg1"/>
                </a:solidFill>
                <a:latin typeface="Times New Roman" charset="0"/>
              </a:rPr>
              <a:t>Nous </a:t>
            </a:r>
            <a:r>
              <a:rPr lang="en-US" altLang="en-US" sz="3600" dirty="0" err="1">
                <a:solidFill>
                  <a:schemeClr val="bg1"/>
                </a:solidFill>
                <a:latin typeface="Times New Roman" charset="0"/>
              </a:rPr>
              <a:t>pouvons</a:t>
            </a:r>
            <a:r>
              <a:rPr lang="en-US" altLang="en-US" sz="3600" dirty="0">
                <a:solidFill>
                  <a:schemeClr val="bg1"/>
                </a:solidFill>
                <a:latin typeface="Times New Roman" charset="0"/>
              </a:rPr>
              <a:t> </a:t>
            </a:r>
            <a:r>
              <a:rPr lang="en-US" altLang="en-US" sz="3600" dirty="0" err="1">
                <a:solidFill>
                  <a:schemeClr val="bg1"/>
                </a:solidFill>
                <a:latin typeface="Times New Roman" charset="0"/>
              </a:rPr>
              <a:t>enseigner</a:t>
            </a:r>
            <a:r>
              <a:rPr lang="en-US" altLang="en-US" sz="3600" dirty="0">
                <a:solidFill>
                  <a:schemeClr val="bg1"/>
                </a:solidFill>
                <a:latin typeface="Times New Roman" charset="0"/>
              </a:rPr>
              <a:t> de </a:t>
            </a:r>
            <a:r>
              <a:rPr lang="en-US" altLang="en-US" sz="3600" dirty="0" err="1">
                <a:solidFill>
                  <a:schemeClr val="bg1"/>
                </a:solidFill>
                <a:latin typeface="Times New Roman" charset="0"/>
              </a:rPr>
              <a:t>nouvelles</a:t>
            </a:r>
            <a:r>
              <a:rPr lang="en-US" altLang="en-US" sz="3600" dirty="0">
                <a:solidFill>
                  <a:schemeClr val="bg1"/>
                </a:solidFill>
                <a:latin typeface="Times New Roman" charset="0"/>
              </a:rPr>
              <a:t> </a:t>
            </a:r>
            <a:r>
              <a:rPr lang="en-US" altLang="en-US" sz="3600" dirty="0">
                <a:solidFill>
                  <a:srgbClr val="FFBFB3"/>
                </a:solidFill>
                <a:latin typeface="Times New Roman" charset="0"/>
              </a:rPr>
              <a:t>METHODES</a:t>
            </a:r>
            <a:r>
              <a:rPr lang="en-US" altLang="en-US" sz="3600" dirty="0">
                <a:solidFill>
                  <a:schemeClr val="bg1"/>
                </a:solidFill>
                <a:latin typeface="Times New Roman" charset="0"/>
              </a:rPr>
              <a:t> </a:t>
            </a:r>
            <a:r>
              <a:rPr lang="en-US" altLang="en-US" sz="3600" dirty="0" err="1">
                <a:solidFill>
                  <a:schemeClr val="bg1"/>
                </a:solidFill>
                <a:latin typeface="Times New Roman" charset="0"/>
              </a:rPr>
              <a:t>à</a:t>
            </a:r>
            <a:r>
              <a:rPr lang="en-US" altLang="en-US" sz="3600" dirty="0">
                <a:solidFill>
                  <a:schemeClr val="bg1"/>
                </a:solidFill>
                <a:latin typeface="Times New Roman" charset="0"/>
              </a:rPr>
              <a:t> Karel </a:t>
            </a:r>
            <a:r>
              <a:rPr lang="en-US" altLang="en-US" sz="3600" dirty="0" err="1">
                <a:solidFill>
                  <a:schemeClr val="bg1"/>
                </a:solidFill>
                <a:latin typeface="Times New Roman" charset="0"/>
              </a:rPr>
              <a:t>en</a:t>
            </a:r>
            <a:r>
              <a:rPr lang="en-US" altLang="en-US" sz="3600" dirty="0">
                <a:solidFill>
                  <a:schemeClr val="bg1"/>
                </a:solidFill>
                <a:latin typeface="Times New Roman" charset="0"/>
              </a:rPr>
              <a:t> </a:t>
            </a:r>
            <a:r>
              <a:rPr lang="en-US" altLang="en-US" sz="3600" dirty="0" err="1">
                <a:solidFill>
                  <a:schemeClr val="bg1"/>
                </a:solidFill>
                <a:latin typeface="Times New Roman" charset="0"/>
              </a:rPr>
              <a:t>écrivant</a:t>
            </a:r>
            <a:endParaRPr lang="en-US" altLang="en-US" sz="3600" dirty="0">
              <a:solidFill>
                <a:schemeClr val="bg1"/>
              </a:solidFill>
              <a:latin typeface="Times New Roman" charset="0"/>
            </a:endParaRPr>
          </a:p>
          <a:p>
            <a:pPr algn="ctr">
              <a:spcBef>
                <a:spcPct val="0"/>
              </a:spcBef>
              <a:buFontTx/>
              <a:buNone/>
            </a:pPr>
            <a:endParaRPr lang="en-US" altLang="en-US" sz="3600" dirty="0">
              <a:solidFill>
                <a:schemeClr val="bg1"/>
              </a:solidFill>
              <a:latin typeface="Times New Roman" charset="0"/>
            </a:endParaRP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3600" dirty="0">
                <a:solidFill>
                  <a:schemeClr val="bg1"/>
                </a:solidFill>
                <a:latin typeface="Times New Roman" charset="0"/>
              </a:rPr>
              <a:t>“private void”</a:t>
            </a:r>
          </a:p>
          <a:p>
            <a:pPr algn="ctr">
              <a:spcBef>
                <a:spcPct val="0"/>
              </a:spcBef>
              <a:buFontTx/>
              <a:buNone/>
            </a:pPr>
            <a:endParaRPr lang="en-US" altLang="en-US" sz="3600" dirty="0">
              <a:solidFill>
                <a:schemeClr val="bg1"/>
              </a:solidFill>
              <a:latin typeface="Times New Roman" charset="0"/>
            </a:endParaRP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3600" dirty="0">
                <a:solidFill>
                  <a:schemeClr val="bg1"/>
                </a:solidFill>
                <a:latin typeface="Times New Roman" charset="0"/>
              </a:rPr>
              <a:t>On </a:t>
            </a:r>
            <a:r>
              <a:rPr lang="en-US" altLang="en-US" sz="3600" dirty="0" err="1">
                <a:solidFill>
                  <a:schemeClr val="bg1"/>
                </a:solidFill>
                <a:latin typeface="Times New Roman" charset="0"/>
              </a:rPr>
              <a:t>appelle</a:t>
            </a:r>
            <a:r>
              <a:rPr lang="en-US" altLang="en-US" sz="3600" dirty="0">
                <a:solidFill>
                  <a:schemeClr val="bg1"/>
                </a:solidFill>
                <a:latin typeface="Times New Roman" charset="0"/>
              </a:rPr>
              <a:t> </a:t>
            </a:r>
            <a:r>
              <a:rPr lang="en-US" altLang="en-US" sz="3600" dirty="0" err="1">
                <a:solidFill>
                  <a:schemeClr val="bg1"/>
                </a:solidFill>
                <a:latin typeface="Times New Roman" charset="0"/>
              </a:rPr>
              <a:t>ça</a:t>
            </a:r>
            <a:r>
              <a:rPr lang="en-US" altLang="en-US" sz="3600" dirty="0">
                <a:solidFill>
                  <a:schemeClr val="bg1"/>
                </a:solidFill>
                <a:latin typeface="Times New Roman" charset="0"/>
              </a:rPr>
              <a:t> </a:t>
            </a:r>
            <a:r>
              <a:rPr lang="en-US" altLang="en-US" sz="3600" dirty="0">
                <a:solidFill>
                  <a:srgbClr val="FFBFB3"/>
                </a:solidFill>
                <a:latin typeface="Times New Roman" charset="0"/>
              </a:rPr>
              <a:t>DECOMPOSITION</a:t>
            </a:r>
            <a:endParaRPr lang="en-US" altLang="en-US" sz="3600" dirty="0">
              <a:solidFill>
                <a:schemeClr val="bg1"/>
              </a:solidFill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692225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Définition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de la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méthode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99330" name="TextBox 4"/>
          <p:cNvSpPr txBox="1">
            <a:spLocks noChangeArrowheads="1"/>
          </p:cNvSpPr>
          <p:nvPr/>
        </p:nvSpPr>
        <p:spPr bwMode="auto">
          <a:xfrm>
            <a:off x="704850" y="2559050"/>
            <a:ext cx="8032968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3000" b="1" dirty="0">
                <a:latin typeface="Courier" charset="0"/>
                <a:ea typeface="Courier" charset="0"/>
                <a:cs typeface="Courier" charset="0"/>
              </a:rPr>
              <a:t>private</a:t>
            </a:r>
            <a:r>
              <a:rPr lang="en-US" altLang="en-US" sz="30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3000" b="1" dirty="0">
                <a:latin typeface="Courier" charset="0"/>
                <a:ea typeface="Courier" charset="0"/>
                <a:cs typeface="Courier" charset="0"/>
              </a:rPr>
              <a:t>void</a:t>
            </a:r>
            <a:r>
              <a:rPr lang="en-US" altLang="en-US" sz="30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3000" i="1" dirty="0">
                <a:latin typeface="Courier" charset="0"/>
                <a:ea typeface="Courier" charset="0"/>
                <a:cs typeface="Courier" charset="0"/>
              </a:rPr>
              <a:t>nom</a:t>
            </a:r>
            <a:r>
              <a:rPr lang="en-US" altLang="en-US" sz="3000" dirty="0">
                <a:latin typeface="Courier" charset="0"/>
                <a:ea typeface="Courier" charset="0"/>
                <a:cs typeface="Courier" charset="0"/>
              </a:rPr>
              <a:t>() {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3000" dirty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altLang="en-US" sz="3000" i="1" dirty="0">
                <a:latin typeface="Courier" charset="0"/>
                <a:ea typeface="Courier" charset="0"/>
                <a:cs typeface="Courier" charset="0"/>
              </a:rPr>
              <a:t>declarations dans le corps de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3000" i="1" dirty="0">
                <a:latin typeface="Courier" charset="0"/>
                <a:ea typeface="Courier" charset="0"/>
                <a:cs typeface="Courier" charset="0"/>
              </a:rPr>
              <a:t>	la </a:t>
            </a:r>
            <a:r>
              <a:rPr lang="en-US" altLang="en-US" sz="3000" i="1" dirty="0" err="1">
                <a:latin typeface="Courier" charset="0"/>
                <a:ea typeface="Courier" charset="0"/>
                <a:cs typeface="Courier" charset="0"/>
              </a:rPr>
              <a:t>méthode</a:t>
            </a:r>
            <a:endParaRPr lang="en-US" altLang="en-US" sz="3000" i="1" dirty="0">
              <a:latin typeface="Courier" charset="0"/>
              <a:ea typeface="Courier" charset="0"/>
              <a:cs typeface="Courier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3000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 rot="-1163489">
            <a:off x="4502150" y="4571395"/>
            <a:ext cx="2967038" cy="1569660"/>
          </a:xfrm>
          <a:prstGeom prst="rect">
            <a:avLst/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</p:spPr>
        <p:txBody>
          <a:bodyPr>
            <a:spAutoFit/>
          </a:bodyPr>
          <a:lstStyle/>
          <a:p>
            <a:pPr algn="ctr">
              <a:defRPr/>
            </a:pPr>
            <a:r>
              <a:rPr lang="en-US" dirty="0" err="1">
                <a:solidFill>
                  <a:schemeClr val="dk1"/>
                </a:solidFill>
                <a:latin typeface="+mn-lt"/>
              </a:rPr>
              <a:t>Cela</a:t>
            </a:r>
            <a:r>
              <a:rPr lang="en-US" dirty="0">
                <a:solidFill>
                  <a:schemeClr val="dk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+mn-lt"/>
              </a:rPr>
              <a:t>ajoute</a:t>
            </a:r>
            <a:r>
              <a:rPr lang="en-US" dirty="0">
                <a:solidFill>
                  <a:schemeClr val="dk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+mn-lt"/>
              </a:rPr>
              <a:t>une</a:t>
            </a:r>
            <a:r>
              <a:rPr lang="en-US" dirty="0">
                <a:solidFill>
                  <a:schemeClr val="dk1"/>
                </a:solidFill>
                <a:latin typeface="+mn-lt"/>
              </a:rPr>
              <a:t> nouvelle </a:t>
            </a:r>
            <a:r>
              <a:rPr lang="en-US" dirty="0" err="1">
                <a:solidFill>
                  <a:schemeClr val="dk1"/>
                </a:solidFill>
                <a:latin typeface="+mn-lt"/>
              </a:rPr>
              <a:t>commande</a:t>
            </a:r>
            <a:r>
              <a:rPr lang="en-US" dirty="0">
                <a:solidFill>
                  <a:schemeClr val="dk1"/>
                </a:solidFill>
                <a:latin typeface="+mn-lt"/>
              </a:rPr>
              <a:t> au </a:t>
            </a:r>
            <a:r>
              <a:rPr lang="en-US" dirty="0" err="1">
                <a:solidFill>
                  <a:schemeClr val="dk1"/>
                </a:solidFill>
                <a:latin typeface="+mn-lt"/>
              </a:rPr>
              <a:t>vocabulaire</a:t>
            </a:r>
            <a:r>
              <a:rPr lang="en-US" dirty="0">
                <a:solidFill>
                  <a:schemeClr val="dk1"/>
                </a:solidFill>
                <a:latin typeface="+mn-lt"/>
              </a:rPr>
              <a:t> de Karel</a:t>
            </a:r>
          </a:p>
        </p:txBody>
      </p:sp>
    </p:spTree>
    <p:extLst>
      <p:ext uri="{BB962C8B-B14F-4D97-AF65-F5344CB8AC3E}">
        <p14:creationId xmlns:p14="http://schemas.microsoft.com/office/powerpoint/2010/main" val="26752442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76802" name="TextBox 1"/>
          <p:cNvSpPr txBox="1">
            <a:spLocks noChangeArrowheads="1"/>
          </p:cNvSpPr>
          <p:nvPr/>
        </p:nvSpPr>
        <p:spPr bwMode="auto">
          <a:xfrm>
            <a:off x="-152400" y="762000"/>
            <a:ext cx="9677400" cy="28623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3600" dirty="0">
              <a:solidFill>
                <a:schemeClr val="bg1"/>
              </a:solidFill>
              <a:latin typeface="Times New Roman" charset="0"/>
            </a:endParaRPr>
          </a:p>
          <a:p>
            <a:pPr algn="ctr">
              <a:spcBef>
                <a:spcPct val="0"/>
              </a:spcBef>
              <a:buFontTx/>
              <a:buNone/>
            </a:pPr>
            <a:endParaRPr lang="en-US" altLang="en-US" sz="3600" dirty="0">
              <a:solidFill>
                <a:schemeClr val="bg1"/>
              </a:solidFill>
              <a:latin typeface="Times New Roman" charset="0"/>
            </a:endParaRPr>
          </a:p>
          <a:p>
            <a:pPr algn="ctr">
              <a:spcBef>
                <a:spcPct val="0"/>
              </a:spcBef>
              <a:buFontTx/>
              <a:buNone/>
            </a:pPr>
            <a:endParaRPr lang="en-US" altLang="en-US" sz="3600" dirty="0">
              <a:solidFill>
                <a:schemeClr val="bg1"/>
              </a:solidFill>
              <a:latin typeface="Times New Roman" charset="0"/>
            </a:endParaRP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3600" dirty="0">
                <a:solidFill>
                  <a:schemeClr val="bg1"/>
                </a:solidFill>
                <a:latin typeface="Times New Roman" charset="0"/>
              </a:rPr>
              <a:t>On </a:t>
            </a:r>
            <a:r>
              <a:rPr lang="en-US" altLang="en-US" sz="3600" dirty="0" err="1">
                <a:solidFill>
                  <a:schemeClr val="bg1"/>
                </a:solidFill>
                <a:latin typeface="Times New Roman" charset="0"/>
              </a:rPr>
              <a:t>va</a:t>
            </a:r>
            <a:r>
              <a:rPr lang="en-US" altLang="en-US" sz="3600" dirty="0">
                <a:solidFill>
                  <a:schemeClr val="bg1"/>
                </a:solidFill>
                <a:latin typeface="Times New Roman" charset="0"/>
              </a:rPr>
              <a:t> </a:t>
            </a:r>
            <a:r>
              <a:rPr lang="en-US" altLang="en-US" sz="3600" dirty="0" err="1">
                <a:solidFill>
                  <a:schemeClr val="bg1"/>
                </a:solidFill>
                <a:latin typeface="Times New Roman" charset="0"/>
              </a:rPr>
              <a:t>voire</a:t>
            </a:r>
            <a:r>
              <a:rPr lang="en-US" altLang="en-US" sz="3600" dirty="0">
                <a:solidFill>
                  <a:schemeClr val="bg1"/>
                </a:solidFill>
                <a:latin typeface="Times New Roman" charset="0"/>
              </a:rPr>
              <a:t> avec </a:t>
            </a:r>
            <a:r>
              <a:rPr lang="en-US" altLang="en-US" sz="3600" dirty="0" err="1">
                <a:solidFill>
                  <a:schemeClr val="bg1"/>
                </a:solidFill>
                <a:latin typeface="Times New Roman" charset="0"/>
              </a:rPr>
              <a:t>ce</a:t>
            </a:r>
            <a:r>
              <a:rPr lang="en-US" altLang="en-US" sz="3600" dirty="0">
                <a:solidFill>
                  <a:schemeClr val="bg1"/>
                </a:solidFill>
                <a:latin typeface="Times New Roman" charset="0"/>
              </a:rPr>
              <a:t> </a:t>
            </a:r>
            <a:r>
              <a:rPr lang="en-US" altLang="en-US" sz="3600" dirty="0" err="1">
                <a:solidFill>
                  <a:schemeClr val="bg1"/>
                </a:solidFill>
                <a:latin typeface="Times New Roman" charset="0"/>
              </a:rPr>
              <a:t>qu’on</a:t>
            </a:r>
            <a:r>
              <a:rPr lang="en-US" altLang="en-US" sz="3600" dirty="0">
                <a:solidFill>
                  <a:schemeClr val="bg1"/>
                </a:solidFill>
                <a:latin typeface="Times New Roman" charset="0"/>
              </a:rPr>
              <a:t> a </a:t>
            </a:r>
            <a:r>
              <a:rPr lang="en-US" altLang="en-US" sz="3600" dirty="0" err="1">
                <a:solidFill>
                  <a:schemeClr val="bg1"/>
                </a:solidFill>
                <a:latin typeface="Times New Roman" charset="0"/>
              </a:rPr>
              <a:t>deja</a:t>
            </a:r>
            <a:r>
              <a:rPr lang="en-US" altLang="en-US" sz="3600" dirty="0">
                <a:solidFill>
                  <a:schemeClr val="bg1"/>
                </a:solidFill>
                <a:latin typeface="Times New Roman" charset="0"/>
              </a:rPr>
              <a:t> fait avec Karel…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3600" dirty="0">
                <a:solidFill>
                  <a:schemeClr val="bg1"/>
                </a:solidFill>
                <a:latin typeface="Times New Roman" charset="0"/>
              </a:rPr>
              <a:t>Qui a un idée comment on </a:t>
            </a:r>
            <a:r>
              <a:rPr lang="en-US" altLang="en-US" sz="3600" dirty="0" err="1">
                <a:solidFill>
                  <a:schemeClr val="bg1"/>
                </a:solidFill>
                <a:latin typeface="Times New Roman" charset="0"/>
              </a:rPr>
              <a:t>peux</a:t>
            </a:r>
            <a:r>
              <a:rPr lang="en-US" altLang="en-US" sz="3600" dirty="0">
                <a:solidFill>
                  <a:schemeClr val="bg1"/>
                </a:solidFill>
                <a:latin typeface="Times New Roman" charset="0"/>
              </a:rPr>
              <a:t> le decomposer?  </a:t>
            </a:r>
          </a:p>
        </p:txBody>
      </p:sp>
    </p:spTree>
    <p:extLst>
      <p:ext uri="{BB962C8B-B14F-4D97-AF65-F5344CB8AC3E}">
        <p14:creationId xmlns:p14="http://schemas.microsoft.com/office/powerpoint/2010/main" val="32288717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TextBox 4"/>
          <p:cNvSpPr txBox="1">
            <a:spLocks noChangeArrowheads="1"/>
          </p:cNvSpPr>
          <p:nvPr/>
        </p:nvSpPr>
        <p:spPr bwMode="auto">
          <a:xfrm>
            <a:off x="37322" y="0"/>
            <a:ext cx="3185487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3000" b="1" dirty="0" err="1">
                <a:latin typeface="Courier" charset="0"/>
                <a:ea typeface="Courier" charset="0"/>
                <a:cs typeface="Courier" charset="0"/>
              </a:rPr>
              <a:t>Décomposition</a:t>
            </a:r>
            <a:endParaRPr lang="en-US" altLang="en-US" sz="30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5" name="Text Box 1">
            <a:extLst>
              <a:ext uri="{FF2B5EF4-FFF2-40B4-BE49-F238E27FC236}">
                <a16:creationId xmlns:a16="http://schemas.microsoft.com/office/drawing/2014/main" id="{D1688263-F559-894C-BC58-3EC405E81C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8586" y="1538287"/>
            <a:ext cx="5105414" cy="3781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46632" rIns="0" bIns="0" anchor="ctr"/>
          <a:lstStyle>
            <a:lvl1pPr>
              <a:spcBef>
                <a:spcPct val="20000"/>
              </a:spcBef>
              <a:buChar char="•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b="1" dirty="0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import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stanford.karel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.*;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endParaRPr lang="en-US" altLang="en-US" sz="2900" dirty="0">
              <a:solidFill>
                <a:srgbClr val="000000"/>
              </a:solidFill>
              <a:latin typeface="Courier" charset="0"/>
              <a:ea typeface="ＭＳ Ｐゴシック" charset="-128"/>
              <a:cs typeface="Courier" charset="0"/>
            </a:endParaRP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b="1" dirty="0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public class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OurKarelProgram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200" b="1" dirty="0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extends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Karel {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</a:t>
            </a:r>
            <a:r>
              <a:rPr lang="en-US" altLang="en-US" sz="2200" b="1" dirty="0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public void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run() {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move();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pickBeeper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move();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turnLeft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move();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turnezADroite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move();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putBeeper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move();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	}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endParaRPr lang="en-US" altLang="en-US" sz="2200" dirty="0">
              <a:solidFill>
                <a:srgbClr val="000000"/>
              </a:solidFill>
              <a:latin typeface="Courier" charset="0"/>
              <a:ea typeface="ＭＳ Ｐゴシック" charset="-128"/>
              <a:cs typeface="Courier" charset="0"/>
            </a:endParaRP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</a:t>
            </a:r>
            <a:r>
              <a:rPr lang="en-US" altLang="en-US" sz="2000" b="1" dirty="0">
                <a:solidFill>
                  <a:srgbClr val="6C006C"/>
                </a:solidFill>
                <a:latin typeface="Courier" charset="0"/>
                <a:ea typeface="ＭＳ Ｐゴシック" charset="-128"/>
                <a:cs typeface="Courier" charset="0"/>
              </a:rPr>
              <a:t>private</a:t>
            </a:r>
            <a:r>
              <a:rPr lang="en-US" altLang="en-US" sz="2000" dirty="0">
                <a:solidFill>
                  <a:srgbClr val="6C006C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000" b="1" dirty="0">
                <a:solidFill>
                  <a:srgbClr val="6C006C"/>
                </a:solidFill>
                <a:latin typeface="Courier" charset="0"/>
                <a:ea typeface="ＭＳ Ｐゴシック" charset="-128"/>
                <a:cs typeface="Courier" charset="0"/>
              </a:rPr>
              <a:t>void</a:t>
            </a:r>
            <a:r>
              <a:rPr lang="en-US" altLang="en-US" sz="2000" dirty="0">
                <a:solidFill>
                  <a:srgbClr val="6C006C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0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turnezADroite</a:t>
            </a:r>
            <a:r>
              <a:rPr lang="en-US" altLang="en-US" sz="20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(){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turnLeft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turnLeft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turnLeft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}    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}</a:t>
            </a:r>
          </a:p>
        </p:txBody>
      </p:sp>
      <p:sp>
        <p:nvSpPr>
          <p:cNvPr id="7" name="Text Box 1">
            <a:extLst>
              <a:ext uri="{FF2B5EF4-FFF2-40B4-BE49-F238E27FC236}">
                <a16:creationId xmlns:a16="http://schemas.microsoft.com/office/drawing/2014/main" id="{29F164DF-A6CC-A243-B22C-94CDF4CE78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771" y="1561614"/>
            <a:ext cx="4267200" cy="3781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46632" rIns="0" bIns="0" anchor="ctr"/>
          <a:lstStyle>
            <a:lvl1pPr>
              <a:spcBef>
                <a:spcPct val="20000"/>
              </a:spcBef>
              <a:buChar char="•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b="1" dirty="0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import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stanford.karel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.*;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endParaRPr lang="en-US" altLang="en-US" sz="2900" dirty="0">
              <a:solidFill>
                <a:srgbClr val="000000"/>
              </a:solidFill>
              <a:latin typeface="Courier" charset="0"/>
              <a:ea typeface="ＭＳ Ｐゴシック" charset="-128"/>
              <a:cs typeface="Courier" charset="0"/>
            </a:endParaRP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b="1" dirty="0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public class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OurKarelProgram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200" b="1" dirty="0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extends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Karel {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</a:t>
            </a:r>
            <a:r>
              <a:rPr lang="en-US" altLang="en-US" sz="2200" b="1" dirty="0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public void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run() {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move();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pickBeeper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move();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turnLeft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move();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turnLeft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turnLeft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turnLeft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move();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putBeeper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move();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	}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}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endParaRPr lang="en-US" altLang="en-US" sz="2200" dirty="0">
              <a:solidFill>
                <a:srgbClr val="000000"/>
              </a:solidFill>
              <a:latin typeface="Courier" charset="0"/>
              <a:ea typeface="ＭＳ Ｐゴシック" charset="-128"/>
              <a:cs typeface="Courier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1988202-99CB-1B4D-9730-D00BE85F9C78}"/>
              </a:ext>
            </a:extLst>
          </p:cNvPr>
          <p:cNvCxnSpPr/>
          <p:nvPr/>
        </p:nvCxnSpPr>
        <p:spPr>
          <a:xfrm>
            <a:off x="4038600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37C5CDB1-65BE-ED45-81F2-4A616B1952E1}"/>
              </a:ext>
            </a:extLst>
          </p:cNvPr>
          <p:cNvSpPr/>
          <p:nvPr/>
        </p:nvSpPr>
        <p:spPr>
          <a:xfrm>
            <a:off x="1297556" y="3810000"/>
            <a:ext cx="1925235" cy="838200"/>
          </a:xfrm>
          <a:prstGeom prst="roundRect">
            <a:avLst/>
          </a:prstGeom>
          <a:noFill/>
          <a:ln w="38100" cmpd="sng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0000"/>
              </a:highlight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77A3507-8F54-9A41-8E9A-A778CE75F82F}"/>
              </a:ext>
            </a:extLst>
          </p:cNvPr>
          <p:cNvCxnSpPr/>
          <p:nvPr/>
        </p:nvCxnSpPr>
        <p:spPr>
          <a:xfrm>
            <a:off x="3222791" y="4114800"/>
            <a:ext cx="1349209" cy="9144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0B7E20C3-7BF9-844D-BD62-9BFC6B575971}"/>
              </a:ext>
            </a:extLst>
          </p:cNvPr>
          <p:cNvSpPr/>
          <p:nvPr/>
        </p:nvSpPr>
        <p:spPr>
          <a:xfrm>
            <a:off x="4622383" y="4755356"/>
            <a:ext cx="4521617" cy="1569244"/>
          </a:xfrm>
          <a:prstGeom prst="roundRect">
            <a:avLst/>
          </a:prstGeom>
          <a:noFill/>
          <a:ln w="38100" cmpd="sng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549425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Coding?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FEAAD89-74CF-2641-9819-276C2248E6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0" y="3068280"/>
            <a:ext cx="2857500" cy="28575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778BFD6-096A-7B4C-8317-347F8FCD49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85" y="145755"/>
            <a:ext cx="3277870" cy="204289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2859FA2-71E7-804E-8E3D-045AC29B09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6580" y="4509562"/>
            <a:ext cx="4090035" cy="153096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6B125DF-003C-1E45-AEFB-634D3E8A879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365" y="2213100"/>
            <a:ext cx="4242435" cy="227201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E82E4B6-0BAA-4A4D-9069-C3153281CA2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6615" y="113935"/>
            <a:ext cx="2857500" cy="2707544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76802" name="TextBox 1"/>
          <p:cNvSpPr txBox="1">
            <a:spLocks noChangeArrowheads="1"/>
          </p:cNvSpPr>
          <p:nvPr/>
        </p:nvSpPr>
        <p:spPr bwMode="auto">
          <a:xfrm>
            <a:off x="-152400" y="612844"/>
            <a:ext cx="9677400" cy="56323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fr-FR" sz="4000" dirty="0">
                <a:solidFill>
                  <a:schemeClr val="bg1"/>
                </a:solidFill>
              </a:rPr>
              <a:t>Maintenant, nous avons appris à Karel une nouvelle compétence. </a:t>
            </a:r>
          </a:p>
          <a:p>
            <a:pPr algn="ctr">
              <a:spcBef>
                <a:spcPct val="0"/>
              </a:spcBef>
              <a:buFontTx/>
              <a:buNone/>
            </a:pPr>
            <a:endParaRPr lang="fr-FR" sz="4000" dirty="0">
              <a:solidFill>
                <a:schemeClr val="bg1"/>
              </a:solidFill>
            </a:endParaRPr>
          </a:p>
          <a:p>
            <a:pPr algn="ctr">
              <a:spcBef>
                <a:spcPct val="0"/>
              </a:spcBef>
              <a:buFontTx/>
              <a:buNone/>
            </a:pPr>
            <a:r>
              <a:rPr lang="fr-FR" sz="4000" dirty="0">
                <a:solidFill>
                  <a:schemeClr val="bg1"/>
                </a:solidFill>
              </a:rPr>
              <a:t>Maintenant, elle sait comment tourner à droite. </a:t>
            </a:r>
          </a:p>
          <a:p>
            <a:pPr algn="ctr">
              <a:spcBef>
                <a:spcPct val="0"/>
              </a:spcBef>
              <a:buFontTx/>
              <a:buNone/>
            </a:pPr>
            <a:endParaRPr lang="fr-FR" sz="4000" dirty="0">
              <a:solidFill>
                <a:schemeClr val="bg1"/>
              </a:solidFill>
            </a:endParaRPr>
          </a:p>
          <a:p>
            <a:pPr algn="ctr">
              <a:spcBef>
                <a:spcPct val="0"/>
              </a:spcBef>
              <a:buFontTx/>
              <a:buNone/>
            </a:pPr>
            <a:r>
              <a:rPr lang="fr-FR" sz="4000" dirty="0">
                <a:solidFill>
                  <a:schemeClr val="bg1"/>
                </a:solidFill>
              </a:rPr>
              <a:t>Chaque fois que nous lui dirons de tourner à droite, elle se référera à cette méthode.</a:t>
            </a:r>
            <a:endParaRPr lang="en-US" altLang="en-US" sz="4000" dirty="0">
              <a:solidFill>
                <a:schemeClr val="bg1"/>
              </a:solidFill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675517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TextBox 4"/>
          <p:cNvSpPr txBox="1">
            <a:spLocks noChangeArrowheads="1"/>
          </p:cNvSpPr>
          <p:nvPr/>
        </p:nvSpPr>
        <p:spPr bwMode="auto">
          <a:xfrm>
            <a:off x="37322" y="0"/>
            <a:ext cx="3185487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3000" b="1" dirty="0" err="1">
                <a:latin typeface="Courier" charset="0"/>
                <a:ea typeface="Courier" charset="0"/>
                <a:cs typeface="Courier" charset="0"/>
              </a:rPr>
              <a:t>Décomposition</a:t>
            </a:r>
            <a:endParaRPr lang="en-US" altLang="en-US" sz="30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5" name="Text Box 1">
            <a:extLst>
              <a:ext uri="{FF2B5EF4-FFF2-40B4-BE49-F238E27FC236}">
                <a16:creationId xmlns:a16="http://schemas.microsoft.com/office/drawing/2014/main" id="{D1688263-F559-894C-BC58-3EC405E81C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8586" y="1538287"/>
            <a:ext cx="5105414" cy="3781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46632" rIns="0" bIns="0" anchor="ctr"/>
          <a:lstStyle>
            <a:lvl1pPr>
              <a:spcBef>
                <a:spcPct val="20000"/>
              </a:spcBef>
              <a:buChar char="•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b="1" dirty="0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import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stanford.karel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.*;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endParaRPr lang="en-US" altLang="en-US" sz="2900" dirty="0">
              <a:solidFill>
                <a:srgbClr val="000000"/>
              </a:solidFill>
              <a:latin typeface="Courier" charset="0"/>
              <a:ea typeface="ＭＳ Ｐゴシック" charset="-128"/>
              <a:cs typeface="Courier" charset="0"/>
            </a:endParaRP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b="1" dirty="0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public class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OurKarelProgram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200" b="1" dirty="0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extends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Karel {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</a:t>
            </a:r>
            <a:r>
              <a:rPr lang="en-US" altLang="en-US" sz="2200" b="1" dirty="0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public void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run() {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move();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pickBeeper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move();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turnLeft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move();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turnezADroite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move();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putBeeper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move();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	}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endParaRPr lang="en-US" altLang="en-US" sz="2200" dirty="0">
              <a:solidFill>
                <a:srgbClr val="000000"/>
              </a:solidFill>
              <a:latin typeface="Courier" charset="0"/>
              <a:ea typeface="ＭＳ Ｐゴシック" charset="-128"/>
              <a:cs typeface="Courier" charset="0"/>
            </a:endParaRP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</a:t>
            </a:r>
            <a:r>
              <a:rPr lang="en-US" altLang="en-US" sz="2000" b="1" dirty="0">
                <a:solidFill>
                  <a:srgbClr val="6C006C"/>
                </a:solidFill>
                <a:latin typeface="Courier" charset="0"/>
                <a:ea typeface="ＭＳ Ｐゴシック" charset="-128"/>
                <a:cs typeface="Courier" charset="0"/>
              </a:rPr>
              <a:t>private</a:t>
            </a:r>
            <a:r>
              <a:rPr lang="en-US" altLang="en-US" sz="2000" dirty="0">
                <a:solidFill>
                  <a:srgbClr val="6C006C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000" b="1" dirty="0">
                <a:solidFill>
                  <a:srgbClr val="6C006C"/>
                </a:solidFill>
                <a:latin typeface="Courier" charset="0"/>
                <a:ea typeface="ＭＳ Ｐゴシック" charset="-128"/>
                <a:cs typeface="Courier" charset="0"/>
              </a:rPr>
              <a:t>void</a:t>
            </a:r>
            <a:r>
              <a:rPr lang="en-US" altLang="en-US" sz="2000" dirty="0">
                <a:solidFill>
                  <a:srgbClr val="6C006C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0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turnezADroite</a:t>
            </a:r>
            <a:r>
              <a:rPr lang="en-US" altLang="en-US" sz="20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(){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turnLeft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turnLeft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turnLeft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}    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}</a:t>
            </a:r>
          </a:p>
        </p:txBody>
      </p:sp>
      <p:sp>
        <p:nvSpPr>
          <p:cNvPr id="7" name="Text Box 1">
            <a:extLst>
              <a:ext uri="{FF2B5EF4-FFF2-40B4-BE49-F238E27FC236}">
                <a16:creationId xmlns:a16="http://schemas.microsoft.com/office/drawing/2014/main" id="{29F164DF-A6CC-A243-B22C-94CDF4CE78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771" y="1561614"/>
            <a:ext cx="4267200" cy="3781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46632" rIns="0" bIns="0" anchor="ctr"/>
          <a:lstStyle>
            <a:lvl1pPr>
              <a:spcBef>
                <a:spcPct val="20000"/>
              </a:spcBef>
              <a:buChar char="•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b="1" dirty="0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import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stanford.karel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.*;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endParaRPr lang="en-US" altLang="en-US" sz="2900" dirty="0">
              <a:solidFill>
                <a:srgbClr val="000000"/>
              </a:solidFill>
              <a:latin typeface="Courier" charset="0"/>
              <a:ea typeface="ＭＳ Ｐゴシック" charset="-128"/>
              <a:cs typeface="Courier" charset="0"/>
            </a:endParaRP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b="1" dirty="0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public class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OurKarelProgram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200" b="1" dirty="0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extends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Karel {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</a:t>
            </a:r>
            <a:r>
              <a:rPr lang="en-US" altLang="en-US" sz="2200" b="1" dirty="0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public void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run() {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move();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pickBeeper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move();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turnLeft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move();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turnLeft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turnLeft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turnLeft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move();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putBeeper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move();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	}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}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endParaRPr lang="en-US" altLang="en-US" sz="2200" dirty="0">
              <a:solidFill>
                <a:srgbClr val="000000"/>
              </a:solidFill>
              <a:latin typeface="Courier" charset="0"/>
              <a:ea typeface="ＭＳ Ｐゴシック" charset="-128"/>
              <a:cs typeface="Courier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1988202-99CB-1B4D-9730-D00BE85F9C78}"/>
              </a:ext>
            </a:extLst>
          </p:cNvPr>
          <p:cNvCxnSpPr/>
          <p:nvPr/>
        </p:nvCxnSpPr>
        <p:spPr>
          <a:xfrm>
            <a:off x="4038600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37C5CDB1-65BE-ED45-81F2-4A616B1952E1}"/>
              </a:ext>
            </a:extLst>
          </p:cNvPr>
          <p:cNvSpPr/>
          <p:nvPr/>
        </p:nvSpPr>
        <p:spPr>
          <a:xfrm>
            <a:off x="1297556" y="3810000"/>
            <a:ext cx="1925235" cy="838200"/>
          </a:xfrm>
          <a:prstGeom prst="roundRect">
            <a:avLst/>
          </a:prstGeom>
          <a:noFill/>
          <a:ln w="38100" cmpd="sng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0000"/>
              </a:highlight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77A3507-8F54-9A41-8E9A-A778CE75F82F}"/>
              </a:ext>
            </a:extLst>
          </p:cNvPr>
          <p:cNvCxnSpPr/>
          <p:nvPr/>
        </p:nvCxnSpPr>
        <p:spPr>
          <a:xfrm>
            <a:off x="3222791" y="4114800"/>
            <a:ext cx="1349209" cy="9144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0B7E20C3-7BF9-844D-BD62-9BFC6B575971}"/>
              </a:ext>
            </a:extLst>
          </p:cNvPr>
          <p:cNvSpPr/>
          <p:nvPr/>
        </p:nvSpPr>
        <p:spPr>
          <a:xfrm>
            <a:off x="4622383" y="4755356"/>
            <a:ext cx="4521617" cy="1569244"/>
          </a:xfrm>
          <a:prstGeom prst="roundRect">
            <a:avLst/>
          </a:prstGeom>
          <a:noFill/>
          <a:ln w="38100" cmpd="sng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50767595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3" name="Text Box 1"/>
          <p:cNvSpPr txBox="1">
            <a:spLocks noChangeArrowheads="1"/>
          </p:cNvSpPr>
          <p:nvPr/>
        </p:nvSpPr>
        <p:spPr bwMode="auto">
          <a:xfrm>
            <a:off x="457200" y="819150"/>
            <a:ext cx="8228013" cy="585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46632" rIns="0" bIns="0" anchor="ctr"/>
          <a:lstStyle>
            <a:lvl1pPr>
              <a:spcBef>
                <a:spcPct val="20000"/>
              </a:spcBef>
              <a:buChar char="•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b="1" dirty="0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import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stanford.karel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.*;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endParaRPr lang="en-US" altLang="en-US" sz="2900" dirty="0">
              <a:solidFill>
                <a:srgbClr val="000000"/>
              </a:solidFill>
              <a:latin typeface="Courier" charset="0"/>
              <a:ea typeface="ＭＳ Ｐゴシック" charset="-128"/>
              <a:cs typeface="Courier" charset="0"/>
            </a:endParaRP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b="1" dirty="0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public class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OurKarelProgram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200" b="1" dirty="0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extends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Karel {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</a:t>
            </a:r>
            <a:r>
              <a:rPr lang="en-US" altLang="en-US" sz="2200" b="1" dirty="0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public void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run() {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move();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pickBeeper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move();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turnLeft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move();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	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turnezADroite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move();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putBeeper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move();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	}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endParaRPr lang="en-US" altLang="en-US" sz="2200" dirty="0">
              <a:solidFill>
                <a:srgbClr val="000000"/>
              </a:solidFill>
              <a:latin typeface="Courier" charset="0"/>
              <a:ea typeface="ＭＳ Ｐゴシック" charset="-128"/>
              <a:cs typeface="Courier" charset="0"/>
            </a:endParaRP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</a:t>
            </a:r>
            <a:r>
              <a:rPr lang="en-US" altLang="en-US" sz="2200" b="1" dirty="0">
                <a:solidFill>
                  <a:srgbClr val="6C006C"/>
                </a:solidFill>
                <a:latin typeface="Courier" charset="0"/>
                <a:ea typeface="ＭＳ Ｐゴシック" charset="-128"/>
                <a:cs typeface="Courier" charset="0"/>
              </a:rPr>
              <a:t>private</a:t>
            </a:r>
            <a:r>
              <a:rPr lang="en-US" altLang="en-US" sz="2200" dirty="0">
                <a:solidFill>
                  <a:srgbClr val="6C006C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200" b="1" dirty="0">
                <a:solidFill>
                  <a:srgbClr val="6C006C"/>
                </a:solidFill>
                <a:latin typeface="Courier" charset="0"/>
                <a:ea typeface="ＭＳ Ｐゴシック" charset="-128"/>
                <a:cs typeface="Courier" charset="0"/>
              </a:rPr>
              <a:t>void</a:t>
            </a:r>
            <a:r>
              <a:rPr lang="en-US" altLang="en-US" sz="2200" dirty="0">
                <a:solidFill>
                  <a:srgbClr val="6C006C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turnezADroite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 {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turnLeft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turnLeft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turnLeft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}    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}</a:t>
            </a: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Anatomie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d’un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Programme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54130009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1" name="Text Box 1"/>
          <p:cNvSpPr txBox="1">
            <a:spLocks noChangeArrowheads="1"/>
          </p:cNvSpPr>
          <p:nvPr/>
        </p:nvSpPr>
        <p:spPr bwMode="auto">
          <a:xfrm>
            <a:off x="457200" y="819150"/>
            <a:ext cx="8228013" cy="585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46632" rIns="0" bIns="0" anchor="ctr"/>
          <a:lstStyle>
            <a:lvl1pPr>
              <a:spcBef>
                <a:spcPct val="20000"/>
              </a:spcBef>
              <a:buChar char="•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b="1" dirty="0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import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stanford.karel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.*;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endParaRPr lang="en-US" altLang="en-US" sz="2900" dirty="0">
              <a:solidFill>
                <a:srgbClr val="000000"/>
              </a:solidFill>
              <a:latin typeface="Courier" charset="0"/>
              <a:ea typeface="ＭＳ Ｐゴシック" charset="-128"/>
              <a:cs typeface="Courier" charset="0"/>
            </a:endParaRP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b="1" dirty="0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public class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OurKarelProgram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200" b="1" dirty="0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extends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Karel {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</a:t>
            </a:r>
            <a:r>
              <a:rPr lang="en-US" altLang="en-US" sz="2200" b="1" dirty="0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public void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run() {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move();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pickBeeper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move();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turnLeft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move();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turnezADroite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move();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putBeeper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move();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	}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endParaRPr lang="en-US" altLang="en-US" sz="2200" dirty="0">
              <a:solidFill>
                <a:srgbClr val="000000"/>
              </a:solidFill>
              <a:latin typeface="Courier" charset="0"/>
              <a:ea typeface="ＭＳ Ｐゴシック" charset="-128"/>
              <a:cs typeface="Courier" charset="0"/>
            </a:endParaRP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</a:t>
            </a:r>
            <a:r>
              <a:rPr lang="en-US" altLang="en-US" sz="2200" b="1" dirty="0">
                <a:solidFill>
                  <a:srgbClr val="6C006C"/>
                </a:solidFill>
                <a:latin typeface="Courier" charset="0"/>
                <a:ea typeface="ＭＳ Ｐゴシック" charset="-128"/>
                <a:cs typeface="Courier" charset="0"/>
              </a:rPr>
              <a:t>private</a:t>
            </a:r>
            <a:r>
              <a:rPr lang="en-US" altLang="en-US" sz="2200" dirty="0">
                <a:solidFill>
                  <a:srgbClr val="6C006C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200" b="1" dirty="0">
                <a:solidFill>
                  <a:srgbClr val="6C006C"/>
                </a:solidFill>
                <a:latin typeface="Courier" charset="0"/>
                <a:ea typeface="ＭＳ Ｐゴシック" charset="-128"/>
                <a:cs typeface="Courier" charset="0"/>
              </a:rPr>
              <a:t>void</a:t>
            </a:r>
            <a:r>
              <a:rPr lang="en-US" altLang="en-US" sz="2200" dirty="0">
                <a:solidFill>
                  <a:srgbClr val="6C006C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turnezADroite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 {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turnLeft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turnLeft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turnLeft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}    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}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Anatomie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d’un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Programme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87043" name="AutoShape 2"/>
          <p:cNvSpPr>
            <a:spLocks/>
          </p:cNvSpPr>
          <p:nvPr/>
        </p:nvSpPr>
        <p:spPr bwMode="auto">
          <a:xfrm>
            <a:off x="5451475" y="1911350"/>
            <a:ext cx="350838" cy="4340225"/>
          </a:xfrm>
          <a:prstGeom prst="rightBrace">
            <a:avLst>
              <a:gd name="adj1" fmla="val 134707"/>
              <a:gd name="adj2" fmla="val 50000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82945" tIns="41473" rIns="82945" bIns="41473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>
              <a:latin typeface="Times New Roman" charset="0"/>
            </a:endParaRPr>
          </a:p>
        </p:txBody>
      </p:sp>
      <p:sp>
        <p:nvSpPr>
          <p:cNvPr id="9" name="Text Box 3"/>
          <p:cNvSpPr txBox="1">
            <a:spLocks noChangeArrowheads="1"/>
          </p:cNvSpPr>
          <p:nvPr/>
        </p:nvSpPr>
        <p:spPr bwMode="auto">
          <a:xfrm>
            <a:off x="5959475" y="3333750"/>
            <a:ext cx="2871788" cy="1089025"/>
          </a:xfrm>
          <a:prstGeom prst="rect">
            <a:avLst/>
          </a:prstGeom>
          <a:solidFill>
            <a:srgbClr val="FFFFFF"/>
          </a:solidFill>
          <a:ln w="36720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lIns="97967" tIns="62633" rIns="97967" bIns="57147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  <a:defRPr/>
            </a:pPr>
            <a:r>
              <a:rPr lang="en-US" sz="2200" dirty="0" err="1">
                <a:latin typeface="DejaVu Serif" charset="0"/>
              </a:rPr>
              <a:t>Ceci</a:t>
            </a:r>
            <a:r>
              <a:rPr lang="en-US" sz="2200" dirty="0">
                <a:latin typeface="DejaVu Serif" charset="0"/>
              </a:rPr>
              <a:t> </a:t>
            </a:r>
            <a:r>
              <a:rPr lang="en-US" sz="2200" dirty="0" err="1">
                <a:latin typeface="DejaVu Serif" charset="0"/>
              </a:rPr>
              <a:t>est</a:t>
            </a:r>
            <a:r>
              <a:rPr lang="en-US" sz="2200" dirty="0">
                <a:latin typeface="DejaVu Serif" charset="0"/>
              </a:rPr>
              <a:t> le </a:t>
            </a:r>
            <a:r>
              <a:rPr lang="en-US" sz="2200" b="1" i="1" dirty="0">
                <a:solidFill>
                  <a:srgbClr val="0000FF"/>
                </a:solidFill>
                <a:latin typeface="DejaVu Serif" charset="0"/>
              </a:rPr>
              <a:t>code source </a:t>
            </a:r>
            <a:r>
              <a:rPr lang="en-US" sz="2200" dirty="0">
                <a:latin typeface="DejaVu Serif" charset="0"/>
              </a:rPr>
              <a:t>du </a:t>
            </a:r>
            <a:r>
              <a:rPr lang="en-US" sz="2200" dirty="0" err="1">
                <a:latin typeface="DejaVu Serif" charset="0"/>
              </a:rPr>
              <a:t>programme</a:t>
            </a:r>
            <a:r>
              <a:rPr lang="en-US" sz="2200" b="1" i="1" dirty="0">
                <a:solidFill>
                  <a:srgbClr val="0000FF"/>
                </a:solidFill>
                <a:latin typeface="DejaVu Serif" charset="0"/>
              </a:rPr>
              <a:t> </a:t>
            </a:r>
            <a:endParaRPr lang="en-US" sz="2200" dirty="0">
              <a:latin typeface="DejaVu Serif" charset="0"/>
            </a:endParaRPr>
          </a:p>
        </p:txBody>
      </p:sp>
    </p:spTree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89" name="Text Box 1"/>
          <p:cNvSpPr txBox="1">
            <a:spLocks noChangeArrowheads="1"/>
          </p:cNvSpPr>
          <p:nvPr/>
        </p:nvSpPr>
        <p:spPr bwMode="auto">
          <a:xfrm>
            <a:off x="457200" y="819150"/>
            <a:ext cx="8228013" cy="585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46632" rIns="0" bIns="0" anchor="ctr"/>
          <a:lstStyle>
            <a:lvl1pPr>
              <a:spcBef>
                <a:spcPct val="20000"/>
              </a:spcBef>
              <a:buChar char="•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b="1" dirty="0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import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stanford.karel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.*;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endParaRPr lang="en-US" altLang="en-US" sz="2900" dirty="0">
              <a:solidFill>
                <a:srgbClr val="000000"/>
              </a:solidFill>
              <a:latin typeface="Courier" charset="0"/>
              <a:ea typeface="ＭＳ Ｐゴシック" charset="-128"/>
              <a:cs typeface="Courier" charset="0"/>
            </a:endParaRP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b="1" dirty="0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public class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OurKarelProgram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200" b="1" dirty="0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extends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Karel {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</a:t>
            </a:r>
            <a:r>
              <a:rPr lang="en-US" altLang="en-US" sz="2200" b="1" dirty="0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public void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run() {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move();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pickBeeper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move();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turnLeft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move();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turnezADroite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move();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putBeeper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move();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	}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endParaRPr lang="en-US" altLang="en-US" sz="2200" dirty="0">
              <a:solidFill>
                <a:srgbClr val="000000"/>
              </a:solidFill>
              <a:latin typeface="Courier" charset="0"/>
              <a:ea typeface="ＭＳ Ｐゴシック" charset="-128"/>
              <a:cs typeface="Courier" charset="0"/>
            </a:endParaRP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</a:t>
            </a:r>
            <a:r>
              <a:rPr lang="en-US" altLang="en-US" sz="2200" b="1" dirty="0">
                <a:solidFill>
                  <a:srgbClr val="6C006C"/>
                </a:solidFill>
                <a:latin typeface="Courier" charset="0"/>
                <a:ea typeface="ＭＳ Ｐゴシック" charset="-128"/>
                <a:cs typeface="Courier" charset="0"/>
              </a:rPr>
              <a:t>private</a:t>
            </a:r>
            <a:r>
              <a:rPr lang="en-US" altLang="en-US" sz="2200" dirty="0">
                <a:solidFill>
                  <a:srgbClr val="6C006C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200" b="1" dirty="0">
                <a:solidFill>
                  <a:srgbClr val="6C006C"/>
                </a:solidFill>
                <a:latin typeface="Courier" charset="0"/>
                <a:ea typeface="ＭＳ Ｐゴシック" charset="-128"/>
                <a:cs typeface="Courier" charset="0"/>
              </a:rPr>
              <a:t>void</a:t>
            </a:r>
            <a:r>
              <a:rPr lang="en-US" altLang="en-US" sz="2200" dirty="0">
                <a:solidFill>
                  <a:srgbClr val="6C006C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turnezADroite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(){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turnLeft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turnLeft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turnLeft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}    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}</a:t>
            </a:r>
          </a:p>
        </p:txBody>
      </p:sp>
      <p:sp>
        <p:nvSpPr>
          <p:cNvPr id="89090" name="AutoShape 2"/>
          <p:cNvSpPr>
            <a:spLocks/>
          </p:cNvSpPr>
          <p:nvPr/>
        </p:nvSpPr>
        <p:spPr bwMode="auto">
          <a:xfrm>
            <a:off x="4416425" y="1814513"/>
            <a:ext cx="233363" cy="2874962"/>
          </a:xfrm>
          <a:prstGeom prst="rightBrace">
            <a:avLst>
              <a:gd name="adj1" fmla="val 134889"/>
              <a:gd name="adj2" fmla="val 50000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82945" tIns="41473" rIns="82945" bIns="41473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>
              <a:latin typeface="Times New Roman" charset="0"/>
            </a:endParaRPr>
          </a:p>
        </p:txBody>
      </p:sp>
      <p:sp>
        <p:nvSpPr>
          <p:cNvPr id="13315" name="Text Box 3"/>
          <p:cNvSpPr txBox="1">
            <a:spLocks noChangeArrowheads="1"/>
          </p:cNvSpPr>
          <p:nvPr/>
        </p:nvSpPr>
        <p:spPr bwMode="auto">
          <a:xfrm>
            <a:off x="4976813" y="2903538"/>
            <a:ext cx="3732212" cy="1090612"/>
          </a:xfrm>
          <a:prstGeom prst="rect">
            <a:avLst/>
          </a:prstGeom>
          <a:solidFill>
            <a:srgbClr val="FFFFFF"/>
          </a:solidFill>
          <a:ln w="36720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lIns="97967" tIns="62633" rIns="97967" bIns="57147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  <a:defRPr/>
            </a:pPr>
            <a:r>
              <a:rPr lang="en-US" sz="2200" dirty="0" err="1">
                <a:latin typeface="DejaVu Serif" charset="0"/>
              </a:rPr>
              <a:t>Cette</a:t>
            </a:r>
            <a:r>
              <a:rPr lang="en-US" sz="2200" dirty="0">
                <a:latin typeface="DejaVu Serif" charset="0"/>
              </a:rPr>
              <a:t> </a:t>
            </a:r>
            <a:r>
              <a:rPr lang="en-US" sz="2200" dirty="0" err="1">
                <a:latin typeface="DejaVu Serif" charset="0"/>
              </a:rPr>
              <a:t>partie</a:t>
            </a:r>
            <a:r>
              <a:rPr lang="en-US" sz="2200" dirty="0">
                <a:latin typeface="DejaVu Serif" charset="0"/>
              </a:rPr>
              <a:t> du </a:t>
            </a:r>
            <a:r>
              <a:rPr lang="en-US" sz="2200" b="1" i="1" dirty="0">
                <a:solidFill>
                  <a:srgbClr val="0000FF"/>
                </a:solidFill>
                <a:latin typeface="DejaVu Serif" charset="0"/>
              </a:rPr>
              <a:t>code source</a:t>
            </a:r>
            <a:r>
              <a:rPr lang="en-US" sz="2200" dirty="0">
                <a:latin typeface="DejaVu Serif" charset="0"/>
              </a:rPr>
              <a:t> </a:t>
            </a:r>
            <a:r>
              <a:rPr lang="en-US" sz="2200" dirty="0" err="1">
                <a:latin typeface="DejaVu Serif" charset="0"/>
              </a:rPr>
              <a:t>s’appelle</a:t>
            </a:r>
            <a:r>
              <a:rPr lang="en-US" sz="2200" dirty="0">
                <a:latin typeface="DejaVu Serif" charset="0"/>
              </a:rPr>
              <a:t> </a:t>
            </a:r>
            <a:r>
              <a:rPr lang="en-US" sz="2200" dirty="0" err="1">
                <a:latin typeface="DejaVu Serif" charset="0"/>
              </a:rPr>
              <a:t>une</a:t>
            </a:r>
            <a:r>
              <a:rPr lang="en-US" sz="2200" dirty="0">
                <a:latin typeface="DejaVu Serif" charset="0"/>
              </a:rPr>
              <a:t> </a:t>
            </a:r>
            <a:r>
              <a:rPr lang="en-US" sz="2200" b="1" i="1" dirty="0" err="1">
                <a:solidFill>
                  <a:srgbClr val="0000FF"/>
                </a:solidFill>
                <a:latin typeface="DejaVu Serif" charset="0"/>
              </a:rPr>
              <a:t>méthode</a:t>
            </a:r>
            <a:r>
              <a:rPr lang="en-US" sz="2200" dirty="0">
                <a:latin typeface="DejaVu Serif" charset="0"/>
              </a:rPr>
              <a:t>.</a:t>
            </a:r>
          </a:p>
        </p:txBody>
      </p:sp>
      <p:cxnSp>
        <p:nvCxnSpPr>
          <p:cNvPr id="89092" name="AutoShape 4"/>
          <p:cNvCxnSpPr>
            <a:cxnSpLocks noChangeShapeType="1"/>
            <a:stCxn id="13315" idx="1"/>
          </p:cNvCxnSpPr>
          <p:nvPr/>
        </p:nvCxnSpPr>
        <p:spPr bwMode="auto">
          <a:xfrm rot="10800000">
            <a:off x="4748213" y="3282950"/>
            <a:ext cx="228600" cy="165100"/>
          </a:xfrm>
          <a:prstGeom prst="curvedConnector3">
            <a:avLst>
              <a:gd name="adj1" fmla="val 50000"/>
            </a:avLst>
          </a:prstGeom>
          <a:noFill/>
          <a:ln w="36720">
            <a:solidFill>
              <a:srgbClr val="00008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Anatomie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d’un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Programme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7" name="Text Box 1"/>
          <p:cNvSpPr txBox="1">
            <a:spLocks noChangeArrowheads="1"/>
          </p:cNvSpPr>
          <p:nvPr/>
        </p:nvSpPr>
        <p:spPr bwMode="auto">
          <a:xfrm>
            <a:off x="457200" y="819150"/>
            <a:ext cx="8228013" cy="585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46632" rIns="0" bIns="0" anchor="ctr"/>
          <a:lstStyle>
            <a:lvl1pPr>
              <a:spcBef>
                <a:spcPct val="20000"/>
              </a:spcBef>
              <a:buChar char="•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b="1" dirty="0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import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stanford.karel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.*;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endParaRPr lang="en-US" altLang="en-US" sz="2900" dirty="0">
              <a:solidFill>
                <a:srgbClr val="000000"/>
              </a:solidFill>
              <a:latin typeface="Courier" charset="0"/>
              <a:ea typeface="ＭＳ Ｐゴシック" charset="-128"/>
              <a:cs typeface="Courier" charset="0"/>
            </a:endParaRP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b="1" dirty="0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public class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OurKarelProgram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200" b="1" dirty="0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extends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Karel {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</a:t>
            </a:r>
            <a:r>
              <a:rPr lang="en-US" altLang="en-US" sz="2200" b="1" dirty="0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public void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run() {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move();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pickBeeper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move();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turnLeft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move();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turnezADroite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move();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putBeeper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move();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	}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endParaRPr lang="en-US" altLang="en-US" sz="2200" dirty="0">
              <a:solidFill>
                <a:srgbClr val="000000"/>
              </a:solidFill>
              <a:latin typeface="Courier" charset="0"/>
              <a:ea typeface="ＭＳ Ｐゴシック" charset="-128"/>
              <a:cs typeface="Courier" charset="0"/>
            </a:endParaRP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</a:t>
            </a:r>
            <a:r>
              <a:rPr lang="en-US" altLang="en-US" sz="2200" b="1" dirty="0">
                <a:solidFill>
                  <a:srgbClr val="6C006C"/>
                </a:solidFill>
                <a:latin typeface="Courier" charset="0"/>
                <a:ea typeface="ＭＳ Ｐゴシック" charset="-128"/>
                <a:cs typeface="Courier" charset="0"/>
              </a:rPr>
              <a:t>private</a:t>
            </a:r>
            <a:r>
              <a:rPr lang="en-US" altLang="en-US" sz="2200" dirty="0">
                <a:solidFill>
                  <a:srgbClr val="6C006C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200" b="1" dirty="0">
                <a:solidFill>
                  <a:srgbClr val="6C006C"/>
                </a:solidFill>
                <a:latin typeface="Courier" charset="0"/>
                <a:ea typeface="ＭＳ Ｐゴシック" charset="-128"/>
                <a:cs typeface="Courier" charset="0"/>
              </a:rPr>
              <a:t>void</a:t>
            </a:r>
            <a:r>
              <a:rPr lang="en-US" altLang="en-US" sz="2200" dirty="0">
                <a:solidFill>
                  <a:srgbClr val="6C006C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turnezADroite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(){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turnLeft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turnLeft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turnLeft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}    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}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Anatomie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d’un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Programme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4976813" y="2489200"/>
            <a:ext cx="3732212" cy="1087438"/>
          </a:xfrm>
          <a:prstGeom prst="rect">
            <a:avLst/>
          </a:prstGeom>
          <a:solidFill>
            <a:srgbClr val="FFFFFF"/>
          </a:solidFill>
          <a:ln w="36720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lIns="97967" tIns="62633" rIns="97967" bIns="57147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  <a:defRPr/>
            </a:pPr>
            <a:r>
              <a:rPr lang="en-US" sz="2200" dirty="0" err="1">
                <a:latin typeface="DejaVu Serif" charset="0"/>
              </a:rPr>
              <a:t>Cette</a:t>
            </a:r>
            <a:r>
              <a:rPr lang="en-US" sz="2200" dirty="0">
                <a:latin typeface="DejaVu Serif" charset="0"/>
              </a:rPr>
              <a:t> </a:t>
            </a:r>
            <a:r>
              <a:rPr lang="en-US" sz="2200" dirty="0" err="1">
                <a:latin typeface="DejaVu Serif" charset="0"/>
              </a:rPr>
              <a:t>ligne</a:t>
            </a:r>
            <a:r>
              <a:rPr lang="en-US" sz="2200" dirty="0">
                <a:latin typeface="DejaVu Serif" charset="0"/>
              </a:rPr>
              <a:t> de code </a:t>
            </a:r>
            <a:r>
              <a:rPr lang="en-US" sz="2200" dirty="0" err="1">
                <a:latin typeface="DejaVu Serif" charset="0"/>
              </a:rPr>
              <a:t>donne</a:t>
            </a:r>
            <a:r>
              <a:rPr lang="en-US" sz="2200" dirty="0">
                <a:latin typeface="DejaVu Serif" charset="0"/>
              </a:rPr>
              <a:t> le </a:t>
            </a:r>
            <a:r>
              <a:rPr lang="en-US" sz="2200" b="1" i="1" dirty="0">
                <a:solidFill>
                  <a:srgbClr val="0000FF"/>
                </a:solidFill>
                <a:latin typeface="DejaVu Serif" charset="0"/>
              </a:rPr>
              <a:t>nom</a:t>
            </a:r>
            <a:r>
              <a:rPr lang="en-US" sz="2200" dirty="0">
                <a:latin typeface="DejaVu Serif" charset="0"/>
              </a:rPr>
              <a:t> de la </a:t>
            </a:r>
            <a:r>
              <a:rPr lang="en-US" sz="2200" dirty="0" err="1">
                <a:latin typeface="DejaVu Serif" charset="0"/>
              </a:rPr>
              <a:t>méthode</a:t>
            </a:r>
            <a:r>
              <a:rPr lang="en-US" sz="2200" dirty="0">
                <a:latin typeface="DejaVu Serif" charset="0"/>
              </a:rPr>
              <a:t> </a:t>
            </a:r>
          </a:p>
          <a:p>
            <a:pPr algn="ctr">
              <a:lnSpc>
                <a:spcPct val="98000"/>
              </a:lnSpc>
              <a:defRPr/>
            </a:pPr>
            <a:r>
              <a:rPr lang="en-US" sz="2200" dirty="0">
                <a:latin typeface="DejaVu Serif" charset="0"/>
              </a:rPr>
              <a:t>(</a:t>
            </a:r>
            <a:r>
              <a:rPr lang="en-US" sz="2200" dirty="0" err="1">
                <a:latin typeface="DejaVu Serif" charset="0"/>
              </a:rPr>
              <a:t>ici</a:t>
            </a:r>
            <a:r>
              <a:rPr lang="en-US" sz="2200" dirty="0">
                <a:latin typeface="DejaVu Serif" charset="0"/>
              </a:rPr>
              <a:t>, </a:t>
            </a:r>
            <a:r>
              <a:rPr lang="en-US" sz="2200" dirty="0">
                <a:latin typeface="Ubuntu Mono" charset="0"/>
              </a:rPr>
              <a:t>run</a:t>
            </a:r>
            <a:r>
              <a:rPr lang="en-US" sz="2200" dirty="0">
                <a:latin typeface="DejaVu Serif" charset="0"/>
              </a:rPr>
              <a:t>)</a:t>
            </a:r>
          </a:p>
        </p:txBody>
      </p:sp>
      <p:cxnSp>
        <p:nvCxnSpPr>
          <p:cNvPr id="91140" name="AutoShape 4"/>
          <p:cNvCxnSpPr>
            <a:cxnSpLocks noChangeShapeType="1"/>
            <a:stCxn id="8" idx="0"/>
          </p:cNvCxnSpPr>
          <p:nvPr/>
        </p:nvCxnSpPr>
        <p:spPr bwMode="auto">
          <a:xfrm rot="16200000" flipV="1">
            <a:off x="5262960" y="909240"/>
            <a:ext cx="584200" cy="2575719"/>
          </a:xfrm>
          <a:prstGeom prst="curvedConnector2">
            <a:avLst/>
          </a:prstGeom>
          <a:noFill/>
          <a:ln w="36720">
            <a:solidFill>
              <a:srgbClr val="00008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5" name="Text Box 1"/>
          <p:cNvSpPr txBox="1">
            <a:spLocks noChangeArrowheads="1"/>
          </p:cNvSpPr>
          <p:nvPr/>
        </p:nvSpPr>
        <p:spPr bwMode="auto">
          <a:xfrm>
            <a:off x="457200" y="819150"/>
            <a:ext cx="8228013" cy="585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46632" rIns="0" bIns="0" anchor="ctr"/>
          <a:lstStyle>
            <a:lvl1pPr>
              <a:spcBef>
                <a:spcPct val="20000"/>
              </a:spcBef>
              <a:buChar char="•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b="1" dirty="0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import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stanford.karel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.*;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endParaRPr lang="en-US" altLang="en-US" sz="2900" dirty="0">
              <a:solidFill>
                <a:srgbClr val="000000"/>
              </a:solidFill>
              <a:latin typeface="Courier" charset="0"/>
              <a:ea typeface="ＭＳ Ｐゴシック" charset="-128"/>
              <a:cs typeface="Courier" charset="0"/>
            </a:endParaRP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b="1" dirty="0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public class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OurKarelProgram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200" b="1" dirty="0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extends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Karel {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</a:t>
            </a:r>
            <a:r>
              <a:rPr lang="en-US" altLang="en-US" sz="2200" b="1" dirty="0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public void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run() {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move();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pickBeeper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move();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turnLeft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move();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turnezADroite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move();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putBeeper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move();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	}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endParaRPr lang="en-US" altLang="en-US" sz="2200" dirty="0">
              <a:solidFill>
                <a:srgbClr val="000000"/>
              </a:solidFill>
              <a:latin typeface="Courier" charset="0"/>
              <a:ea typeface="ＭＳ Ｐゴシック" charset="-128"/>
              <a:cs typeface="Courier" charset="0"/>
            </a:endParaRP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</a:t>
            </a:r>
            <a:r>
              <a:rPr lang="en-US" altLang="en-US" sz="2200" b="1" dirty="0">
                <a:solidFill>
                  <a:srgbClr val="6C006C"/>
                </a:solidFill>
                <a:latin typeface="Courier" charset="0"/>
                <a:ea typeface="ＭＳ Ｐゴシック" charset="-128"/>
                <a:cs typeface="Courier" charset="0"/>
              </a:rPr>
              <a:t>private</a:t>
            </a:r>
            <a:r>
              <a:rPr lang="en-US" altLang="en-US" sz="2200" dirty="0">
                <a:solidFill>
                  <a:srgbClr val="6C006C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200" b="1" dirty="0">
                <a:solidFill>
                  <a:srgbClr val="6C006C"/>
                </a:solidFill>
                <a:latin typeface="Courier" charset="0"/>
                <a:ea typeface="ＭＳ Ｐゴシック" charset="-128"/>
                <a:cs typeface="Courier" charset="0"/>
              </a:rPr>
              <a:t>void</a:t>
            </a:r>
            <a:r>
              <a:rPr lang="en-US" altLang="en-US" sz="2200" dirty="0">
                <a:solidFill>
                  <a:srgbClr val="6C006C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turnezADroite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(){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turnLeft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turnLeft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turnLeft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}    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}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Anatomie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d’un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Programme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4976813" y="2489200"/>
            <a:ext cx="3732212" cy="1087438"/>
          </a:xfrm>
          <a:prstGeom prst="rect">
            <a:avLst/>
          </a:prstGeom>
          <a:solidFill>
            <a:srgbClr val="FFFFFF"/>
          </a:solidFill>
          <a:ln w="36720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lIns="97967" tIns="62633" rIns="97967" bIns="57147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  <a:defRPr/>
            </a:pPr>
            <a:r>
              <a:rPr lang="en-US" sz="2200" dirty="0" err="1">
                <a:latin typeface="DejaVu Serif" charset="0"/>
              </a:rPr>
              <a:t>Cette</a:t>
            </a:r>
            <a:r>
              <a:rPr lang="en-US" sz="2200" dirty="0">
                <a:latin typeface="DejaVu Serif" charset="0"/>
              </a:rPr>
              <a:t> </a:t>
            </a:r>
            <a:r>
              <a:rPr lang="en-US" sz="2200" dirty="0" err="1">
                <a:latin typeface="DejaVu Serif" charset="0"/>
              </a:rPr>
              <a:t>ligne</a:t>
            </a:r>
            <a:r>
              <a:rPr lang="en-US" sz="2200" dirty="0">
                <a:latin typeface="DejaVu Serif" charset="0"/>
              </a:rPr>
              <a:t> de code </a:t>
            </a:r>
            <a:r>
              <a:rPr lang="en-US" sz="2200" dirty="0" err="1">
                <a:latin typeface="DejaVu Serif" charset="0"/>
              </a:rPr>
              <a:t>donne</a:t>
            </a:r>
            <a:r>
              <a:rPr lang="en-US" sz="2200" dirty="0">
                <a:latin typeface="DejaVu Serif" charset="0"/>
              </a:rPr>
              <a:t> le </a:t>
            </a:r>
            <a:r>
              <a:rPr lang="en-US" sz="2200" b="1" i="1" dirty="0">
                <a:solidFill>
                  <a:srgbClr val="0000FF"/>
                </a:solidFill>
                <a:latin typeface="DejaVu Serif" charset="0"/>
              </a:rPr>
              <a:t>nom</a:t>
            </a:r>
            <a:r>
              <a:rPr lang="en-US" sz="2200" dirty="0">
                <a:latin typeface="DejaVu Serif" charset="0"/>
              </a:rPr>
              <a:t> de la </a:t>
            </a:r>
            <a:r>
              <a:rPr lang="en-US" sz="2200" dirty="0" err="1">
                <a:latin typeface="DejaVu Serif" charset="0"/>
              </a:rPr>
              <a:t>méthode</a:t>
            </a:r>
            <a:r>
              <a:rPr lang="en-US" sz="2200" dirty="0">
                <a:latin typeface="DejaVu Serif" charset="0"/>
              </a:rPr>
              <a:t> </a:t>
            </a:r>
          </a:p>
          <a:p>
            <a:pPr algn="ctr">
              <a:lnSpc>
                <a:spcPct val="98000"/>
              </a:lnSpc>
              <a:defRPr/>
            </a:pPr>
            <a:r>
              <a:rPr lang="en-US" sz="2200" dirty="0">
                <a:latin typeface="DejaVu Serif" charset="0"/>
              </a:rPr>
              <a:t>(</a:t>
            </a:r>
            <a:r>
              <a:rPr lang="en-US" sz="2200" dirty="0" err="1">
                <a:latin typeface="DejaVu Serif" charset="0"/>
              </a:rPr>
              <a:t>ici</a:t>
            </a:r>
            <a:r>
              <a:rPr lang="en-US" sz="2200" dirty="0">
                <a:latin typeface="DejaVu Serif" charset="0"/>
              </a:rPr>
              <a:t>, </a:t>
            </a:r>
            <a:r>
              <a:rPr lang="en-US" altLang="en-US" sz="2200" dirty="0" err="1">
                <a:latin typeface="Courier" charset="0"/>
                <a:ea typeface="ＭＳ Ｐゴシック" charset="-128"/>
                <a:cs typeface="Courier" charset="0"/>
              </a:rPr>
              <a:t>turnezADroite</a:t>
            </a:r>
            <a:r>
              <a:rPr lang="en-US" sz="2200" dirty="0">
                <a:latin typeface="DejaVu Serif" charset="0"/>
              </a:rPr>
              <a:t>)</a:t>
            </a:r>
          </a:p>
        </p:txBody>
      </p:sp>
      <p:cxnSp>
        <p:nvCxnSpPr>
          <p:cNvPr id="93188" name="AutoShape 4"/>
          <p:cNvCxnSpPr>
            <a:cxnSpLocks noChangeShapeType="1"/>
            <a:stCxn id="8" idx="0"/>
          </p:cNvCxnSpPr>
          <p:nvPr/>
        </p:nvCxnSpPr>
        <p:spPr bwMode="auto">
          <a:xfrm rot="-5400000" flipH="1" flipV="1">
            <a:off x="4274344" y="2356644"/>
            <a:ext cx="2435225" cy="2700337"/>
          </a:xfrm>
          <a:prstGeom prst="curvedConnector4">
            <a:avLst>
              <a:gd name="adj1" fmla="val -9389"/>
              <a:gd name="adj2" fmla="val 84551"/>
            </a:avLst>
          </a:prstGeom>
          <a:noFill/>
          <a:ln w="36720">
            <a:solidFill>
              <a:srgbClr val="00008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3" name="Text Box 1"/>
          <p:cNvSpPr txBox="1">
            <a:spLocks noChangeArrowheads="1"/>
          </p:cNvSpPr>
          <p:nvPr/>
        </p:nvSpPr>
        <p:spPr bwMode="auto">
          <a:xfrm>
            <a:off x="457200" y="819150"/>
            <a:ext cx="8228013" cy="585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46632" rIns="0" bIns="0" anchor="ctr"/>
          <a:lstStyle>
            <a:lvl1pPr>
              <a:spcBef>
                <a:spcPct val="20000"/>
              </a:spcBef>
              <a:buChar char="•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b="1" dirty="0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import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stanford.karel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.*;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endParaRPr lang="en-US" altLang="en-US" sz="2900" dirty="0">
              <a:solidFill>
                <a:srgbClr val="000000"/>
              </a:solidFill>
              <a:latin typeface="Courier" charset="0"/>
              <a:ea typeface="ＭＳ Ｐゴシック" charset="-128"/>
              <a:cs typeface="Courier" charset="0"/>
            </a:endParaRP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b="1" dirty="0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public class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OurKarelProgram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200" b="1" dirty="0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extends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Karel {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</a:t>
            </a:r>
            <a:r>
              <a:rPr lang="en-US" altLang="en-US" sz="2200" b="1" dirty="0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public void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run() {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move();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pickBeeper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move();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turnLeft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move();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turnezADroite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        move();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putBeeper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move();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	}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endParaRPr lang="en-US" altLang="en-US" sz="2200" dirty="0">
              <a:solidFill>
                <a:srgbClr val="000000"/>
              </a:solidFill>
              <a:latin typeface="Courier" charset="0"/>
              <a:ea typeface="ＭＳ Ｐゴシック" charset="-128"/>
              <a:cs typeface="Courier" charset="0"/>
            </a:endParaRP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</a:t>
            </a:r>
            <a:r>
              <a:rPr lang="en-US" altLang="en-US" sz="2200" b="1" dirty="0">
                <a:solidFill>
                  <a:srgbClr val="6C006C"/>
                </a:solidFill>
                <a:latin typeface="Courier" charset="0"/>
                <a:ea typeface="ＭＳ Ｐゴシック" charset="-128"/>
                <a:cs typeface="Courier" charset="0"/>
              </a:rPr>
              <a:t>private</a:t>
            </a:r>
            <a:r>
              <a:rPr lang="en-US" altLang="en-US" sz="2200" dirty="0">
                <a:solidFill>
                  <a:srgbClr val="6C006C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200" b="1" dirty="0">
                <a:solidFill>
                  <a:srgbClr val="6C006C"/>
                </a:solidFill>
                <a:latin typeface="Courier" charset="0"/>
                <a:ea typeface="ＭＳ Ｐゴシック" charset="-128"/>
                <a:cs typeface="Courier" charset="0"/>
              </a:rPr>
              <a:t>void</a:t>
            </a:r>
            <a:r>
              <a:rPr lang="en-US" altLang="en-US" sz="2200" dirty="0">
                <a:solidFill>
                  <a:srgbClr val="6C006C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turnezADroite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 {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turnLeft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turnLeft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turnLeft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}    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}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Anatomie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d’un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Programme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10" name="Text Box 2"/>
          <p:cNvSpPr txBox="1">
            <a:spLocks noChangeArrowheads="1"/>
          </p:cNvSpPr>
          <p:nvPr/>
        </p:nvSpPr>
        <p:spPr bwMode="auto">
          <a:xfrm>
            <a:off x="3986213" y="3306763"/>
            <a:ext cx="4768850" cy="1090612"/>
          </a:xfrm>
          <a:prstGeom prst="rect">
            <a:avLst/>
          </a:prstGeom>
          <a:solidFill>
            <a:srgbClr val="FFFFFF"/>
          </a:solidFill>
          <a:ln w="36720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lIns="97967" tIns="62633" rIns="97967" bIns="57147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  <a:defRPr/>
            </a:pPr>
            <a:r>
              <a:rPr lang="en-US" sz="2200" dirty="0" err="1">
                <a:latin typeface="DejaVu Serif" charset="0"/>
              </a:rPr>
              <a:t>Ceci</a:t>
            </a:r>
            <a:r>
              <a:rPr lang="en-US" sz="2200" dirty="0">
                <a:latin typeface="DejaVu Serif" charset="0"/>
              </a:rPr>
              <a:t> </a:t>
            </a:r>
            <a:r>
              <a:rPr lang="en-US" sz="2200" dirty="0" err="1">
                <a:latin typeface="DejaVu Serif" charset="0"/>
              </a:rPr>
              <a:t>s’appelle</a:t>
            </a:r>
            <a:r>
              <a:rPr lang="en-US" sz="2200" dirty="0">
                <a:latin typeface="DejaVu Serif" charset="0"/>
              </a:rPr>
              <a:t> </a:t>
            </a:r>
            <a:r>
              <a:rPr lang="en-US" sz="2200" dirty="0" err="1">
                <a:latin typeface="DejaVu Serif" charset="0"/>
              </a:rPr>
              <a:t>une</a:t>
            </a:r>
            <a:r>
              <a:rPr lang="en-US" sz="2200" dirty="0">
                <a:latin typeface="DejaVu Serif" charset="0"/>
              </a:rPr>
              <a:t> </a:t>
            </a:r>
            <a:r>
              <a:rPr lang="en-US" sz="2200" b="1" i="1" dirty="0">
                <a:solidFill>
                  <a:srgbClr val="0000FF"/>
                </a:solidFill>
                <a:latin typeface="DejaVu Serif" charset="0"/>
              </a:rPr>
              <a:t>declaration </a:t>
            </a:r>
            <a:r>
              <a:rPr lang="en-US" sz="2200" b="1" i="1" dirty="0" err="1">
                <a:solidFill>
                  <a:srgbClr val="0000FF"/>
                </a:solidFill>
                <a:latin typeface="DejaVu Serif" charset="0"/>
              </a:rPr>
              <a:t>d’importation</a:t>
            </a:r>
            <a:r>
              <a:rPr lang="en-US" sz="2200" dirty="0">
                <a:latin typeface="DejaVu Serif" charset="0"/>
              </a:rPr>
              <a:t>. Il </a:t>
            </a:r>
            <a:r>
              <a:rPr lang="en-US" sz="2200" dirty="0" err="1">
                <a:latin typeface="DejaVu Serif" charset="0"/>
              </a:rPr>
              <a:t>dit</a:t>
            </a:r>
            <a:r>
              <a:rPr lang="en-US" sz="2200" dirty="0">
                <a:latin typeface="DejaVu Serif" charset="0"/>
              </a:rPr>
              <a:t> </a:t>
            </a:r>
            <a:r>
              <a:rPr lang="en-US" sz="2200" dirty="0" err="1">
                <a:latin typeface="DejaVu Serif" charset="0"/>
              </a:rPr>
              <a:t>à</a:t>
            </a:r>
            <a:r>
              <a:rPr lang="en-US" sz="2200" dirty="0">
                <a:latin typeface="DejaVu Serif" charset="0"/>
              </a:rPr>
              <a:t> Java </a:t>
            </a:r>
            <a:r>
              <a:rPr lang="en-US" sz="2200" dirty="0" err="1">
                <a:latin typeface="DejaVu Serif" charset="0"/>
              </a:rPr>
              <a:t>ce</a:t>
            </a:r>
            <a:r>
              <a:rPr lang="en-US" sz="2200" dirty="0">
                <a:latin typeface="DejaVu Serif" charset="0"/>
              </a:rPr>
              <a:t> que Karel est.</a:t>
            </a:r>
          </a:p>
        </p:txBody>
      </p:sp>
      <p:cxnSp>
        <p:nvCxnSpPr>
          <p:cNvPr id="11" name="AutoShape 3"/>
          <p:cNvCxnSpPr>
            <a:cxnSpLocks noChangeShapeType="1"/>
            <a:stCxn id="10" idx="0"/>
          </p:cNvCxnSpPr>
          <p:nvPr/>
        </p:nvCxnSpPr>
        <p:spPr bwMode="auto">
          <a:xfrm flipH="1" flipV="1">
            <a:off x="4194175" y="1050925"/>
            <a:ext cx="2176463" cy="2255838"/>
          </a:xfrm>
          <a:prstGeom prst="curvedConnector3">
            <a:avLst>
              <a:gd name="adj1" fmla="val 50000"/>
            </a:avLst>
          </a:prstGeom>
          <a:noFill/>
          <a:ln w="36720">
            <a:solidFill>
              <a:srgbClr val="00008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1" name="Text Box 1"/>
          <p:cNvSpPr txBox="1">
            <a:spLocks noChangeArrowheads="1"/>
          </p:cNvSpPr>
          <p:nvPr/>
        </p:nvSpPr>
        <p:spPr bwMode="auto">
          <a:xfrm>
            <a:off x="457200" y="819150"/>
            <a:ext cx="8228013" cy="585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46632" rIns="0" bIns="0" anchor="ctr"/>
          <a:lstStyle>
            <a:lvl1pPr>
              <a:spcBef>
                <a:spcPct val="20000"/>
              </a:spcBef>
              <a:buChar char="•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b="1" dirty="0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import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stanford.karel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.*;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endParaRPr lang="en-US" altLang="en-US" sz="2900" dirty="0">
              <a:solidFill>
                <a:srgbClr val="000000"/>
              </a:solidFill>
              <a:latin typeface="Courier" charset="0"/>
              <a:ea typeface="ＭＳ Ｐゴシック" charset="-128"/>
              <a:cs typeface="Courier" charset="0"/>
            </a:endParaRP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b="1" dirty="0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public class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OurKarelProgram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200" b="1" dirty="0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extends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Karel {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</a:t>
            </a:r>
            <a:r>
              <a:rPr lang="en-US" altLang="en-US" sz="2200" b="1" dirty="0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public void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run() {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move();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pickBeeper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move();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turnLeft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move();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turnezADroite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 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move();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putBeeper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move();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	}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endParaRPr lang="en-US" altLang="en-US" sz="2200" dirty="0">
              <a:solidFill>
                <a:srgbClr val="000000"/>
              </a:solidFill>
              <a:latin typeface="Courier" charset="0"/>
              <a:ea typeface="ＭＳ Ｐゴシック" charset="-128"/>
              <a:cs typeface="Courier" charset="0"/>
            </a:endParaRP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</a:t>
            </a:r>
            <a:r>
              <a:rPr lang="en-US" altLang="en-US" sz="2200" b="1" dirty="0">
                <a:solidFill>
                  <a:srgbClr val="6C006C"/>
                </a:solidFill>
                <a:latin typeface="Courier" charset="0"/>
                <a:ea typeface="ＭＳ Ｐゴシック" charset="-128"/>
                <a:cs typeface="Courier" charset="0"/>
              </a:rPr>
              <a:t>private</a:t>
            </a:r>
            <a:r>
              <a:rPr lang="en-US" altLang="en-US" sz="2200" dirty="0">
                <a:solidFill>
                  <a:srgbClr val="6C006C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200" b="1" dirty="0">
                <a:solidFill>
                  <a:srgbClr val="6C006C"/>
                </a:solidFill>
                <a:latin typeface="Courier" charset="0"/>
                <a:ea typeface="ＭＳ Ｐゴシック" charset="-128"/>
                <a:cs typeface="Courier" charset="0"/>
              </a:rPr>
              <a:t>void</a:t>
            </a:r>
            <a:r>
              <a:rPr lang="en-US" altLang="en-US" sz="2200" dirty="0">
                <a:solidFill>
                  <a:srgbClr val="6C006C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turnezADroite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(){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turnLeft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turnLeft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turnLeft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}    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}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Anatomie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d’un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Programme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8" name="Oval 7"/>
          <p:cNvSpPr>
            <a:spLocks noChangeArrowheads="1"/>
          </p:cNvSpPr>
          <p:nvPr/>
        </p:nvSpPr>
        <p:spPr bwMode="auto">
          <a:xfrm>
            <a:off x="4033838" y="1651000"/>
            <a:ext cx="446087" cy="446088"/>
          </a:xfrm>
          <a:prstGeom prst="ellipse">
            <a:avLst/>
          </a:prstGeom>
          <a:noFill/>
          <a:ln w="76200">
            <a:solidFill>
              <a:srgbClr val="008000"/>
            </a:solidFill>
            <a:round/>
            <a:headEnd/>
            <a:tailEnd/>
          </a:ln>
          <a:effectLst>
            <a:outerShdw blurRad="40000" dist="23000" dir="5400000" rotWithShape="0">
              <a:srgbClr val="000000">
                <a:alpha val="34998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>
              <a:defRPr/>
            </a:pPr>
            <a:endParaRPr lang="en-US" dirty="0">
              <a:solidFill>
                <a:schemeClr val="lt1"/>
              </a:solidFill>
              <a:latin typeface="+mn-lt"/>
            </a:endParaRPr>
          </a:p>
        </p:txBody>
      </p:sp>
      <p:sp>
        <p:nvSpPr>
          <p:cNvPr id="9" name="Oval 8"/>
          <p:cNvSpPr>
            <a:spLocks noChangeArrowheads="1"/>
          </p:cNvSpPr>
          <p:nvPr/>
        </p:nvSpPr>
        <p:spPr bwMode="auto">
          <a:xfrm>
            <a:off x="979488" y="4443413"/>
            <a:ext cx="446087" cy="447675"/>
          </a:xfrm>
          <a:prstGeom prst="ellipse">
            <a:avLst/>
          </a:prstGeom>
          <a:noFill/>
          <a:ln w="76200">
            <a:solidFill>
              <a:srgbClr val="008000"/>
            </a:solidFill>
            <a:round/>
            <a:headEnd/>
            <a:tailEnd/>
          </a:ln>
          <a:effectLst>
            <a:outerShdw blurRad="40000" dist="23000" dir="5400000" rotWithShape="0">
              <a:srgbClr val="000000">
                <a:alpha val="34998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>
              <a:defRPr/>
            </a:pPr>
            <a:endParaRPr lang="en-US" dirty="0">
              <a:solidFill>
                <a:schemeClr val="lt1"/>
              </a:solidFill>
              <a:latin typeface="+mn-lt"/>
            </a:endParaRPr>
          </a:p>
        </p:txBody>
      </p:sp>
      <p:sp>
        <p:nvSpPr>
          <p:cNvPr id="12" name="Text Box 2"/>
          <p:cNvSpPr txBox="1">
            <a:spLocks noChangeArrowheads="1"/>
          </p:cNvSpPr>
          <p:nvPr/>
        </p:nvSpPr>
        <p:spPr bwMode="auto">
          <a:xfrm>
            <a:off x="5432425" y="2544762"/>
            <a:ext cx="2441575" cy="1646237"/>
          </a:xfrm>
          <a:prstGeom prst="rect">
            <a:avLst/>
          </a:prstGeom>
          <a:solidFill>
            <a:srgbClr val="FFFFFF"/>
          </a:solidFill>
          <a:ln w="36720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lIns="97967" tIns="62633" rIns="97967" bIns="57147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  <a:defRPr/>
            </a:pPr>
            <a:r>
              <a:rPr lang="en-US" sz="2200" dirty="0" err="1">
                <a:latin typeface="DejaVu Serif" charset="0"/>
              </a:rPr>
              <a:t>Ceci</a:t>
            </a:r>
            <a:r>
              <a:rPr lang="en-US" sz="2200" dirty="0">
                <a:latin typeface="DejaVu Serif" charset="0"/>
              </a:rPr>
              <a:t> </a:t>
            </a:r>
            <a:r>
              <a:rPr lang="en-US" sz="2200" dirty="0" err="1">
                <a:latin typeface="DejaVu Serif" charset="0"/>
              </a:rPr>
              <a:t>s’appellee</a:t>
            </a:r>
            <a:r>
              <a:rPr lang="en-US" sz="2200" dirty="0">
                <a:latin typeface="DejaVu Serif" charset="0"/>
              </a:rPr>
              <a:t> un </a:t>
            </a:r>
            <a:r>
              <a:rPr lang="en-US" sz="2200" b="1" i="1" dirty="0">
                <a:solidFill>
                  <a:srgbClr val="0000FF"/>
                </a:solidFill>
                <a:latin typeface="DejaVu Serif" charset="0"/>
              </a:rPr>
              <a:t>bloc de code.</a:t>
            </a:r>
          </a:p>
          <a:p>
            <a:pPr algn="ctr">
              <a:lnSpc>
                <a:spcPct val="98000"/>
              </a:lnSpc>
              <a:defRPr/>
            </a:pPr>
            <a:r>
              <a:rPr lang="en-US" sz="2200" b="1" dirty="0">
                <a:solidFill>
                  <a:srgbClr val="C00000"/>
                </a:solidFill>
                <a:latin typeface="DejaVu Serif" charset="0"/>
              </a:rPr>
              <a:t>Signifier par des intervals {}.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3" name="Text Box 1"/>
          <p:cNvSpPr txBox="1">
            <a:spLocks noChangeArrowheads="1"/>
          </p:cNvSpPr>
          <p:nvPr/>
        </p:nvSpPr>
        <p:spPr bwMode="auto">
          <a:xfrm>
            <a:off x="457200" y="819150"/>
            <a:ext cx="8228013" cy="585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46632" rIns="0" bIns="0" anchor="ctr"/>
          <a:lstStyle>
            <a:lvl1pPr>
              <a:spcBef>
                <a:spcPct val="20000"/>
              </a:spcBef>
              <a:buChar char="•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b="1" dirty="0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import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stanford.karel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.*;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endParaRPr lang="en-US" altLang="en-US" sz="2900" dirty="0">
              <a:solidFill>
                <a:srgbClr val="000000"/>
              </a:solidFill>
              <a:latin typeface="Courier" charset="0"/>
              <a:ea typeface="ＭＳ Ｐゴシック" charset="-128"/>
              <a:cs typeface="Courier" charset="0"/>
            </a:endParaRP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b="1" dirty="0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public class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OurKarelProgram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200" b="1" dirty="0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extends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Karel {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</a:t>
            </a:r>
            <a:r>
              <a:rPr lang="en-US" altLang="en-US" sz="2200" b="1" dirty="0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public void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run() {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move();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								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pickBeeper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							move();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turnLeft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move();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turnRight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		move();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					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putBeeper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move();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	}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endParaRPr lang="en-US" altLang="en-US" sz="2200" dirty="0">
              <a:solidFill>
                <a:srgbClr val="000000"/>
              </a:solidFill>
              <a:latin typeface="Courier" charset="0"/>
              <a:ea typeface="ＭＳ Ｐゴシック" charset="-128"/>
              <a:cs typeface="Courier" charset="0"/>
            </a:endParaRP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</a:t>
            </a:r>
            <a:r>
              <a:rPr lang="en-US" altLang="en-US" sz="2200" b="1" dirty="0">
                <a:solidFill>
                  <a:srgbClr val="6C006C"/>
                </a:solidFill>
                <a:latin typeface="Courier" charset="0"/>
                <a:ea typeface="ＭＳ Ｐゴシック" charset="-128"/>
                <a:cs typeface="Courier" charset="0"/>
              </a:rPr>
              <a:t>private</a:t>
            </a:r>
            <a:r>
              <a:rPr lang="en-US" altLang="en-US" sz="2200" dirty="0">
                <a:solidFill>
                  <a:srgbClr val="6C006C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200" b="1" dirty="0">
                <a:solidFill>
                  <a:srgbClr val="6C006C"/>
                </a:solidFill>
                <a:latin typeface="Courier" charset="0"/>
                <a:ea typeface="ＭＳ Ｐゴシック" charset="-128"/>
                <a:cs typeface="Courier" charset="0"/>
              </a:rPr>
              <a:t>void</a:t>
            </a:r>
            <a:r>
              <a:rPr lang="en-US" altLang="en-US" sz="2200" dirty="0">
                <a:solidFill>
                  <a:srgbClr val="6C006C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turnezADroite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 {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turnLeft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							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turnLeft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					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turnLeft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}    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}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0"/>
            <a:ext cx="9144000" cy="6858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Style de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Programme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 fontScale="7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Le coding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vous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apprend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à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penser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par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vous-même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4C2A0CA-9DFC-1848-A74A-B872373673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3850" y="722313"/>
            <a:ext cx="3101704" cy="5983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32202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1" name="Text Box 1"/>
          <p:cNvSpPr txBox="1">
            <a:spLocks noChangeArrowheads="1"/>
          </p:cNvSpPr>
          <p:nvPr/>
        </p:nvSpPr>
        <p:spPr bwMode="auto">
          <a:xfrm>
            <a:off x="457200" y="819150"/>
            <a:ext cx="8228013" cy="585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46632" rIns="0" bIns="0" anchor="ctr"/>
          <a:lstStyle>
            <a:lvl1pPr>
              <a:spcBef>
                <a:spcPct val="20000"/>
              </a:spcBef>
              <a:buChar char="•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b="1" dirty="0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import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stanford.karel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.*;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endParaRPr lang="en-US" altLang="en-US" sz="2900" dirty="0">
              <a:solidFill>
                <a:srgbClr val="000000"/>
              </a:solidFill>
              <a:latin typeface="Courier" charset="0"/>
              <a:ea typeface="ＭＳ Ｐゴシック" charset="-128"/>
              <a:cs typeface="Courier" charset="0"/>
            </a:endParaRP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b="1" dirty="0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public class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OurKarelProgram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200" b="1" dirty="0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extends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Karel {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</a:t>
            </a:r>
            <a:r>
              <a:rPr lang="en-US" altLang="en-US" sz="2200" b="1" dirty="0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public void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run() {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move();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pickBeeper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move();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turnLeft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move();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turnezADroite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move();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putBeeper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move();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	}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endParaRPr lang="en-US" altLang="en-US" sz="2200" dirty="0">
              <a:solidFill>
                <a:srgbClr val="000000"/>
              </a:solidFill>
              <a:latin typeface="Courier" charset="0"/>
              <a:ea typeface="ＭＳ Ｐゴシック" charset="-128"/>
              <a:cs typeface="Courier" charset="0"/>
            </a:endParaRP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</a:t>
            </a:r>
            <a:r>
              <a:rPr lang="en-US" altLang="en-US" sz="2200" b="1" dirty="0">
                <a:solidFill>
                  <a:srgbClr val="6C006C"/>
                </a:solidFill>
                <a:latin typeface="Courier" charset="0"/>
                <a:ea typeface="ＭＳ Ｐゴシック" charset="-128"/>
                <a:cs typeface="Courier" charset="0"/>
              </a:rPr>
              <a:t>private</a:t>
            </a:r>
            <a:r>
              <a:rPr lang="en-US" altLang="en-US" sz="2200" dirty="0">
                <a:solidFill>
                  <a:srgbClr val="6C006C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200" b="1" dirty="0">
                <a:solidFill>
                  <a:srgbClr val="6C006C"/>
                </a:solidFill>
                <a:latin typeface="Courier" charset="0"/>
                <a:ea typeface="ＭＳ Ｐゴシック" charset="-128"/>
                <a:cs typeface="Courier" charset="0"/>
              </a:rPr>
              <a:t>void</a:t>
            </a:r>
            <a:r>
              <a:rPr lang="en-US" altLang="en-US" sz="2200" dirty="0">
                <a:solidFill>
                  <a:srgbClr val="6C006C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turnezADroite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(){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turnLeft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turnLeft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turnLeft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}    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}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Style de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Programme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346693726"/>
      </p:ext>
    </p:extLst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7493F7-5D93-554D-BCDE-980629AEC8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 Commander Karel de </a:t>
            </a:r>
            <a:r>
              <a:rPr lang="en-US" dirty="0" err="1"/>
              <a:t>puisez</a:t>
            </a:r>
            <a:r>
              <a:rPr lang="en-US" dirty="0"/>
              <a:t> de </a:t>
            </a:r>
            <a:r>
              <a:rPr lang="en-US" dirty="0" err="1"/>
              <a:t>l’eau</a:t>
            </a:r>
            <a:r>
              <a:rPr lang="en-US" dirty="0"/>
              <a:t> pour </a:t>
            </a:r>
            <a:r>
              <a:rPr lang="en-US" dirty="0" err="1"/>
              <a:t>toi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D88E17-DBA0-0A45-84C3-A419D8D626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E200E4-7D23-3340-A325-BB513F59ED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1661532"/>
            <a:ext cx="5219700" cy="39147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94F5B7F-908C-3541-B97C-55E5188320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28973"/>
            <a:ext cx="9144000" cy="854389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C9FD2A9-972E-6C49-AA3F-BC98404C954F}"/>
              </a:ext>
            </a:extLst>
          </p:cNvPr>
          <p:cNvCxnSpPr>
            <a:cxnSpLocks/>
          </p:cNvCxnSpPr>
          <p:nvPr/>
        </p:nvCxnSpPr>
        <p:spPr>
          <a:xfrm>
            <a:off x="609600" y="4854574"/>
            <a:ext cx="1981200" cy="1271589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428718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7493F7-5D93-554D-BCDE-980629AEC8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151209"/>
            <a:ext cx="8229600" cy="1143000"/>
          </a:xfrm>
        </p:spPr>
        <p:txBody>
          <a:bodyPr/>
          <a:lstStyle/>
          <a:p>
            <a:r>
              <a:rPr lang="en-US" dirty="0"/>
              <a:t>EXERCISE: </a:t>
            </a:r>
            <a:r>
              <a:rPr lang="en-US" dirty="0" err="1"/>
              <a:t>Puisez</a:t>
            </a:r>
            <a:r>
              <a:rPr lang="en-US" dirty="0"/>
              <a:t> de </a:t>
            </a:r>
            <a:r>
              <a:rPr lang="en-US" dirty="0" err="1"/>
              <a:t>l’eau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D88E17-DBA0-0A45-84C3-A419D8D626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2EC95B-2CE0-2349-B840-635361F67A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4748" y="991791"/>
            <a:ext cx="4759252" cy="33845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10E81AE-CCA2-A545-987D-AB02570951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232" y="1149747"/>
            <a:ext cx="4091516" cy="306863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6B4993D-7325-AF4E-8069-1587B625A33B}"/>
              </a:ext>
            </a:extLst>
          </p:cNvPr>
          <p:cNvSpPr txBox="1"/>
          <p:nvPr/>
        </p:nvSpPr>
        <p:spPr>
          <a:xfrm>
            <a:off x="1447800" y="4534297"/>
            <a:ext cx="807720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>
                <a:latin typeface="+mj-lt"/>
              </a:rPr>
              <a:t>Décomposer</a:t>
            </a:r>
            <a:r>
              <a:rPr lang="en-US" sz="3200" dirty="0">
                <a:latin typeface="+mj-lt"/>
              </a:rPr>
              <a:t> dans trois </a:t>
            </a:r>
            <a:r>
              <a:rPr lang="en-US" sz="3200" dirty="0" err="1">
                <a:latin typeface="+mj-lt"/>
              </a:rPr>
              <a:t>méthodes</a:t>
            </a:r>
            <a:r>
              <a:rPr lang="en-US" sz="3200" dirty="0">
                <a:latin typeface="+mj-lt"/>
              </a:rPr>
              <a:t>: </a:t>
            </a:r>
          </a:p>
          <a:p>
            <a:pPr lvl="1"/>
            <a:r>
              <a:rPr lang="en-US" sz="3200" dirty="0">
                <a:latin typeface="+mj-lt"/>
              </a:rPr>
              <a:t>1. Passer au </a:t>
            </a:r>
            <a:r>
              <a:rPr lang="en-US" sz="3200" dirty="0" err="1">
                <a:latin typeface="+mj-lt"/>
              </a:rPr>
              <a:t>puits</a:t>
            </a:r>
            <a:r>
              <a:rPr lang="en-US" sz="3200" dirty="0">
                <a:latin typeface="+mj-lt"/>
              </a:rPr>
              <a:t>,</a:t>
            </a:r>
          </a:p>
          <a:p>
            <a:pPr lvl="1"/>
            <a:r>
              <a:rPr lang="en-US" sz="3200" dirty="0">
                <a:latin typeface="+mj-lt"/>
              </a:rPr>
              <a:t>2. </a:t>
            </a:r>
            <a:r>
              <a:rPr lang="en-US" sz="3200" dirty="0" err="1">
                <a:latin typeface="+mj-lt"/>
              </a:rPr>
              <a:t>Puissez</a:t>
            </a:r>
            <a:r>
              <a:rPr lang="en-US" sz="3200" dirty="0">
                <a:latin typeface="+mj-lt"/>
              </a:rPr>
              <a:t> </a:t>
            </a:r>
            <a:r>
              <a:rPr lang="en-US" sz="3200" dirty="0" err="1">
                <a:latin typeface="+mj-lt"/>
              </a:rPr>
              <a:t>l'eau</a:t>
            </a:r>
            <a:r>
              <a:rPr lang="en-US" sz="3200" dirty="0">
                <a:latin typeface="+mj-lt"/>
              </a:rPr>
              <a:t> et</a:t>
            </a:r>
          </a:p>
          <a:p>
            <a:pPr lvl="1"/>
            <a:r>
              <a:rPr lang="en-US" sz="3200" dirty="0">
                <a:latin typeface="+mj-lt"/>
              </a:rPr>
              <a:t>3. Retour </a:t>
            </a:r>
            <a:r>
              <a:rPr lang="en-US" sz="3200" dirty="0" err="1">
                <a:latin typeface="+mj-lt"/>
              </a:rPr>
              <a:t>à</a:t>
            </a:r>
            <a:r>
              <a:rPr lang="en-US" sz="3200" dirty="0">
                <a:latin typeface="+mj-lt"/>
              </a:rPr>
              <a:t> son point de </a:t>
            </a:r>
            <a:r>
              <a:rPr lang="en-US" sz="3200" dirty="0" err="1">
                <a:latin typeface="+mj-lt"/>
              </a:rPr>
              <a:t>départ</a:t>
            </a:r>
            <a:r>
              <a:rPr lang="en-US" sz="3200" dirty="0">
                <a:latin typeface="+mj-lt"/>
              </a:rPr>
              <a:t>.</a:t>
            </a:r>
          </a:p>
          <a:p>
            <a:pPr lvl="1"/>
            <a:br>
              <a:rPr lang="en-US" dirty="0">
                <a:latin typeface="+mj-lt"/>
              </a:rPr>
            </a:br>
            <a:endParaRPr lang="en-US" dirty="0"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D6172F-F3DF-8C44-9898-AE61367CCAFC}"/>
              </a:ext>
            </a:extLst>
          </p:cNvPr>
          <p:cNvSpPr txBox="1"/>
          <p:nvPr/>
        </p:nvSpPr>
        <p:spPr>
          <a:xfrm>
            <a:off x="7848600" y="2819400"/>
            <a:ext cx="838200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puits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3CEDA5A-1BEC-6C46-96C9-C3DF1B0AA8D3}"/>
              </a:ext>
            </a:extLst>
          </p:cNvPr>
          <p:cNvCxnSpPr>
            <a:cxnSpLocks/>
          </p:cNvCxnSpPr>
          <p:nvPr/>
        </p:nvCxnSpPr>
        <p:spPr>
          <a:xfrm flipH="1" flipV="1">
            <a:off x="8096914" y="2705100"/>
            <a:ext cx="152400" cy="228600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FEA822D-3DBF-FF43-81F8-C7EEFEC05893}"/>
              </a:ext>
            </a:extLst>
          </p:cNvPr>
          <p:cNvSpPr txBox="1"/>
          <p:nvPr/>
        </p:nvSpPr>
        <p:spPr>
          <a:xfrm>
            <a:off x="7467600" y="1409700"/>
            <a:ext cx="12637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maison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020D89E-E702-F54C-97ED-3889DB9AA129}"/>
              </a:ext>
            </a:extLst>
          </p:cNvPr>
          <p:cNvCxnSpPr>
            <a:cxnSpLocks/>
          </p:cNvCxnSpPr>
          <p:nvPr/>
        </p:nvCxnSpPr>
        <p:spPr>
          <a:xfrm flipH="1">
            <a:off x="7696200" y="1871365"/>
            <a:ext cx="250898" cy="263426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622099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5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4" y="4033167"/>
            <a:ext cx="2387600" cy="240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Elle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connaît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quatre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commandes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:</a:t>
            </a:r>
          </a:p>
        </p:txBody>
      </p:sp>
      <p:sp>
        <p:nvSpPr>
          <p:cNvPr id="52227" name="TextBox 1"/>
          <p:cNvSpPr txBox="1">
            <a:spLocks noChangeArrowheads="1"/>
          </p:cNvSpPr>
          <p:nvPr/>
        </p:nvSpPr>
        <p:spPr bwMode="auto">
          <a:xfrm>
            <a:off x="887849" y="730374"/>
            <a:ext cx="2339102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4000" dirty="0">
                <a:latin typeface="Courier" charset="0"/>
                <a:ea typeface="Courier" charset="0"/>
                <a:cs typeface="Courier" charset="0"/>
              </a:rPr>
              <a:t>move();</a:t>
            </a:r>
          </a:p>
        </p:txBody>
      </p:sp>
      <p:sp>
        <p:nvSpPr>
          <p:cNvPr id="52228" name="TextBox 10"/>
          <p:cNvSpPr txBox="1">
            <a:spLocks noChangeArrowheads="1"/>
          </p:cNvSpPr>
          <p:nvPr/>
        </p:nvSpPr>
        <p:spPr bwMode="auto">
          <a:xfrm>
            <a:off x="656431" y="1624683"/>
            <a:ext cx="357028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4000" dirty="0" err="1">
                <a:latin typeface="Courier" charset="0"/>
                <a:ea typeface="Courier" charset="0"/>
                <a:cs typeface="Courier" charset="0"/>
              </a:rPr>
              <a:t>turnLeft</a:t>
            </a:r>
            <a:r>
              <a:rPr lang="en-US" altLang="en-US" sz="4000" dirty="0">
                <a:latin typeface="Courier" charset="0"/>
                <a:ea typeface="Courier" charset="0"/>
                <a:cs typeface="Courier" charset="0"/>
              </a:rPr>
              <a:t>();</a:t>
            </a:r>
          </a:p>
        </p:txBody>
      </p:sp>
      <p:sp>
        <p:nvSpPr>
          <p:cNvPr id="52229" name="TextBox 11"/>
          <p:cNvSpPr txBox="1">
            <a:spLocks noChangeArrowheads="1"/>
          </p:cNvSpPr>
          <p:nvPr/>
        </p:nvSpPr>
        <p:spPr bwMode="auto">
          <a:xfrm>
            <a:off x="745210" y="2539058"/>
            <a:ext cx="3878263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4000" dirty="0" err="1">
                <a:latin typeface="Courier" charset="0"/>
                <a:ea typeface="Courier" charset="0"/>
                <a:cs typeface="Courier" charset="0"/>
              </a:rPr>
              <a:t>putBeeper</a:t>
            </a:r>
            <a:r>
              <a:rPr lang="en-US" altLang="en-US" sz="4000" dirty="0">
                <a:latin typeface="Courier" charset="0"/>
                <a:ea typeface="Courier" charset="0"/>
                <a:cs typeface="Courier" charset="0"/>
              </a:rPr>
              <a:t>();</a:t>
            </a:r>
          </a:p>
        </p:txBody>
      </p:sp>
      <p:sp>
        <p:nvSpPr>
          <p:cNvPr id="52230" name="TextBox 12"/>
          <p:cNvSpPr txBox="1">
            <a:spLocks noChangeArrowheads="1"/>
          </p:cNvSpPr>
          <p:nvPr/>
        </p:nvSpPr>
        <p:spPr bwMode="auto">
          <a:xfrm>
            <a:off x="444818" y="3292501"/>
            <a:ext cx="418623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4000" dirty="0" err="1">
                <a:latin typeface="Courier" charset="0"/>
                <a:ea typeface="Courier" charset="0"/>
                <a:cs typeface="Courier" charset="0"/>
              </a:rPr>
              <a:t>pickBeeper</a:t>
            </a:r>
            <a:r>
              <a:rPr lang="en-US" altLang="en-US" sz="4000" dirty="0">
                <a:latin typeface="Courier" charset="0"/>
                <a:ea typeface="Courier" charset="0"/>
                <a:cs typeface="Courier" charset="0"/>
              </a:rPr>
              <a:t>();</a:t>
            </a:r>
          </a:p>
        </p:txBody>
      </p:sp>
      <p:sp>
        <p:nvSpPr>
          <p:cNvPr id="9" name="TextBox 1">
            <a:extLst>
              <a:ext uri="{FF2B5EF4-FFF2-40B4-BE49-F238E27FC236}">
                <a16:creationId xmlns:a16="http://schemas.microsoft.com/office/drawing/2014/main" id="{768CA144-E1B6-4242-B26A-4276878DC4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21955" y="812981"/>
            <a:ext cx="2339102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4000" dirty="0" err="1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bougez</a:t>
            </a:r>
            <a:r>
              <a:rPr lang="en-US" altLang="en-US" sz="4000" dirty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</a:p>
        </p:txBody>
      </p:sp>
      <p:sp>
        <p:nvSpPr>
          <p:cNvPr id="11" name="TextBox 1">
            <a:extLst>
              <a:ext uri="{FF2B5EF4-FFF2-40B4-BE49-F238E27FC236}">
                <a16:creationId xmlns:a16="http://schemas.microsoft.com/office/drawing/2014/main" id="{CFBEC66C-901E-1742-BA93-48209A7C86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88803" y="1636688"/>
            <a:ext cx="5109091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4000" dirty="0" err="1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tournez</a:t>
            </a:r>
            <a:r>
              <a:rPr lang="en-US" altLang="en-US" sz="4000" dirty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4000" dirty="0" err="1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à</a:t>
            </a:r>
            <a:r>
              <a:rPr lang="en-US" altLang="en-US" sz="4000" dirty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 gauche</a:t>
            </a:r>
          </a:p>
        </p:txBody>
      </p:sp>
      <p:sp>
        <p:nvSpPr>
          <p:cNvPr id="12" name="TextBox 1">
            <a:extLst>
              <a:ext uri="{FF2B5EF4-FFF2-40B4-BE49-F238E27FC236}">
                <a16:creationId xmlns:a16="http://schemas.microsoft.com/office/drawing/2014/main" id="{A3019EB2-0C86-9F4E-8700-0287378F33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00575" y="2529534"/>
            <a:ext cx="4185761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4000" dirty="0" err="1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mettre</a:t>
            </a:r>
            <a:r>
              <a:rPr lang="en-US" altLang="en-US" sz="4000" dirty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 le </a:t>
            </a:r>
            <a:r>
              <a:rPr lang="en-US" altLang="en-US" sz="4000" dirty="0" err="1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bip</a:t>
            </a:r>
            <a:endParaRPr lang="en-US" altLang="en-US" sz="4000" dirty="0">
              <a:solidFill>
                <a:srgbClr val="C00000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4" name="TextBox 1">
            <a:extLst>
              <a:ext uri="{FF2B5EF4-FFF2-40B4-BE49-F238E27FC236}">
                <a16:creationId xmlns:a16="http://schemas.microsoft.com/office/drawing/2014/main" id="{C44C603D-AF48-F646-B874-55679B83A9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50462" y="3291816"/>
            <a:ext cx="4493538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4000" dirty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prendre le </a:t>
            </a:r>
            <a:r>
              <a:rPr lang="en-US" altLang="en-US" sz="4000" dirty="0" err="1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bip</a:t>
            </a:r>
            <a:endParaRPr lang="en-US" altLang="en-US" sz="4000" dirty="0">
              <a:solidFill>
                <a:srgbClr val="C00000"/>
              </a:solidFill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1376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49" name="Picture 4" descr="Screen Shot 2014-06-16 at 12.06.11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92125"/>
            <a:ext cx="9144000" cy="6365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Stanford?</a:t>
            </a:r>
          </a:p>
        </p:txBody>
      </p:sp>
      <p:sp>
        <p:nvSpPr>
          <p:cNvPr id="7" name="Oval 6"/>
          <p:cNvSpPr>
            <a:spLocks noChangeArrowheads="1"/>
          </p:cNvSpPr>
          <p:nvPr/>
        </p:nvSpPr>
        <p:spPr bwMode="auto">
          <a:xfrm>
            <a:off x="6172200" y="4038600"/>
            <a:ext cx="347663" cy="347663"/>
          </a:xfrm>
          <a:prstGeom prst="ellipse">
            <a:avLst/>
          </a:prstGeom>
          <a:noFill/>
          <a:ln w="76200">
            <a:solidFill>
              <a:srgbClr val="0000FF"/>
            </a:solidFill>
            <a:round/>
            <a:headEnd/>
            <a:tailEnd/>
          </a:ln>
          <a:effectLst>
            <a:outerShdw blurRad="40000" dist="23000" dir="5400000" rotWithShape="0">
              <a:srgbClr val="000000">
                <a:alpha val="34998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chemeClr val="lt1"/>
              </a:solidFill>
              <a:latin typeface="+mn-lt"/>
            </a:endParaRPr>
          </a:p>
        </p:txBody>
      </p:sp>
      <p:sp>
        <p:nvSpPr>
          <p:cNvPr id="8" name="Oval 7"/>
          <p:cNvSpPr>
            <a:spLocks noChangeArrowheads="1"/>
          </p:cNvSpPr>
          <p:nvPr/>
        </p:nvSpPr>
        <p:spPr bwMode="auto">
          <a:xfrm>
            <a:off x="1979613" y="2879725"/>
            <a:ext cx="347662" cy="347663"/>
          </a:xfrm>
          <a:prstGeom prst="ellipse">
            <a:avLst/>
          </a:prstGeom>
          <a:noFill/>
          <a:ln w="76200">
            <a:solidFill>
              <a:srgbClr val="FF0000"/>
            </a:solidFill>
            <a:round/>
            <a:headEnd/>
            <a:tailEnd/>
          </a:ln>
          <a:effectLst>
            <a:outerShdw blurRad="40000" dist="23000" dir="5400000" rotWithShape="0">
              <a:srgbClr val="000000">
                <a:alpha val="34998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chemeClr val="lt1"/>
              </a:solidFill>
              <a:latin typeface="+mn-lt"/>
            </a:endParaRPr>
          </a:p>
        </p:txBody>
      </p:sp>
      <p:sp>
        <p:nvSpPr>
          <p:cNvPr id="2" name="Smiley Face 1">
            <a:extLst>
              <a:ext uri="{FF2B5EF4-FFF2-40B4-BE49-F238E27FC236}">
                <a16:creationId xmlns:a16="http://schemas.microsoft.com/office/drawing/2014/main" id="{4FA43BF5-566C-DC4B-8F14-845713B074DD}"/>
              </a:ext>
            </a:extLst>
          </p:cNvPr>
          <p:cNvSpPr/>
          <p:nvPr/>
        </p:nvSpPr>
        <p:spPr>
          <a:xfrm>
            <a:off x="6172199" y="4038599"/>
            <a:ext cx="347663" cy="347663"/>
          </a:xfrm>
          <a:prstGeom prst="smileyFac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0427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7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47788" y="-146050"/>
            <a:ext cx="12261851" cy="700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Stanford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Prérequis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33794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3700" y="1371600"/>
            <a:ext cx="5816600" cy="456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Custom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Custom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17353</TotalTime>
  <Words>1702</Words>
  <Application>Microsoft Macintosh PowerPoint</Application>
  <PresentationFormat>On-screen Show (4:3)</PresentationFormat>
  <Paragraphs>771</Paragraphs>
  <Slides>63</Slides>
  <Notes>57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63</vt:i4>
      </vt:variant>
    </vt:vector>
  </HeadingPairs>
  <TitlesOfParts>
    <vt:vector size="72" baseType="lpstr">
      <vt:lpstr>Arial</vt:lpstr>
      <vt:lpstr>Century Gothic</vt:lpstr>
      <vt:lpstr>Courier</vt:lpstr>
      <vt:lpstr>DejaVu Serif</vt:lpstr>
      <vt:lpstr>Times</vt:lpstr>
      <vt:lpstr>Times New Roman</vt:lpstr>
      <vt:lpstr>Ubuntu Mono</vt:lpstr>
      <vt:lpstr>Custom Design</vt:lpstr>
      <vt:lpstr>Default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EXERCISE: Commander Karel de puisez de l’eau pour toi</vt:lpstr>
      <vt:lpstr>EXERCISE: Puisez de l’eau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 Overview of Java</dc:title>
  <dc:creator>MattNJulie</dc:creator>
  <cp:lastModifiedBy>Lisa Einstein</cp:lastModifiedBy>
  <cp:revision>5673</cp:revision>
  <cp:lastPrinted>2002-11-15T22:37:08Z</cp:lastPrinted>
  <dcterms:created xsi:type="dcterms:W3CDTF">1998-09-02T00:01:18Z</dcterms:created>
  <dcterms:modified xsi:type="dcterms:W3CDTF">2019-07-17T18:09:29Z</dcterms:modified>
</cp:coreProperties>
</file>